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84" r:id="rId2"/>
    <p:sldMasterId id="2147483708" r:id="rId3"/>
    <p:sldMasterId id="2147483712" r:id="rId4"/>
    <p:sldMasterId id="2147483724" r:id="rId5"/>
    <p:sldMasterId id="2147483728" r:id="rId6"/>
  </p:sldMasterIdLst>
  <p:notesMasterIdLst>
    <p:notesMasterId r:id="rId83"/>
  </p:notesMasterIdLst>
  <p:handoutMasterIdLst>
    <p:handoutMasterId r:id="rId84"/>
  </p:handoutMasterIdLst>
  <p:sldIdLst>
    <p:sldId id="418" r:id="rId7"/>
    <p:sldId id="419" r:id="rId8"/>
    <p:sldId id="431" r:id="rId9"/>
    <p:sldId id="426" r:id="rId10"/>
    <p:sldId id="428" r:id="rId11"/>
    <p:sldId id="429" r:id="rId12"/>
    <p:sldId id="430" r:id="rId13"/>
    <p:sldId id="432" r:id="rId14"/>
    <p:sldId id="427" r:id="rId15"/>
    <p:sldId id="433" r:id="rId16"/>
    <p:sldId id="435" r:id="rId17"/>
    <p:sldId id="436" r:id="rId18"/>
    <p:sldId id="437" r:id="rId19"/>
    <p:sldId id="441" r:id="rId20"/>
    <p:sldId id="446" r:id="rId21"/>
    <p:sldId id="447" r:id="rId22"/>
    <p:sldId id="448" r:id="rId23"/>
    <p:sldId id="450" r:id="rId24"/>
    <p:sldId id="449" r:id="rId25"/>
    <p:sldId id="439" r:id="rId26"/>
    <p:sldId id="440" r:id="rId27"/>
    <p:sldId id="444" r:id="rId28"/>
    <p:sldId id="504" r:id="rId29"/>
    <p:sldId id="505" r:id="rId30"/>
    <p:sldId id="506" r:id="rId31"/>
    <p:sldId id="507" r:id="rId32"/>
    <p:sldId id="508" r:id="rId33"/>
    <p:sldId id="509" r:id="rId34"/>
    <p:sldId id="510" r:id="rId35"/>
    <p:sldId id="511" r:id="rId36"/>
    <p:sldId id="512" r:id="rId37"/>
    <p:sldId id="513" r:id="rId38"/>
    <p:sldId id="514" r:id="rId39"/>
    <p:sldId id="515" r:id="rId40"/>
    <p:sldId id="516" r:id="rId41"/>
    <p:sldId id="517" r:id="rId42"/>
    <p:sldId id="518" r:id="rId43"/>
    <p:sldId id="519" r:id="rId44"/>
    <p:sldId id="520" r:id="rId45"/>
    <p:sldId id="521" r:id="rId46"/>
    <p:sldId id="522" r:id="rId47"/>
    <p:sldId id="469" r:id="rId48"/>
    <p:sldId id="470" r:id="rId49"/>
    <p:sldId id="471" r:id="rId50"/>
    <p:sldId id="472" r:id="rId51"/>
    <p:sldId id="473" r:id="rId52"/>
    <p:sldId id="474" r:id="rId53"/>
    <p:sldId id="475" r:id="rId54"/>
    <p:sldId id="476" r:id="rId55"/>
    <p:sldId id="477" r:id="rId56"/>
    <p:sldId id="478" r:id="rId57"/>
    <p:sldId id="479" r:id="rId58"/>
    <p:sldId id="480" r:id="rId59"/>
    <p:sldId id="481" r:id="rId60"/>
    <p:sldId id="482" r:id="rId61"/>
    <p:sldId id="483" r:id="rId62"/>
    <p:sldId id="484" r:id="rId63"/>
    <p:sldId id="485" r:id="rId64"/>
    <p:sldId id="486" r:id="rId65"/>
    <p:sldId id="487" r:id="rId66"/>
    <p:sldId id="488" r:id="rId67"/>
    <p:sldId id="489" r:id="rId68"/>
    <p:sldId id="490" r:id="rId69"/>
    <p:sldId id="491" r:id="rId70"/>
    <p:sldId id="492" r:id="rId71"/>
    <p:sldId id="493" r:id="rId72"/>
    <p:sldId id="494" r:id="rId73"/>
    <p:sldId id="495" r:id="rId74"/>
    <p:sldId id="496" r:id="rId75"/>
    <p:sldId id="497" r:id="rId76"/>
    <p:sldId id="498" r:id="rId77"/>
    <p:sldId id="499" r:id="rId78"/>
    <p:sldId id="500" r:id="rId79"/>
    <p:sldId id="501" r:id="rId80"/>
    <p:sldId id="502" r:id="rId81"/>
    <p:sldId id="503" r:id="rId82"/>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25" autoAdjust="0"/>
    <p:restoredTop sz="93994" autoAdjust="0"/>
  </p:normalViewPr>
  <p:slideViewPr>
    <p:cSldViewPr>
      <p:cViewPr>
        <p:scale>
          <a:sx n="50" d="100"/>
          <a:sy n="50" d="100"/>
        </p:scale>
        <p:origin x="-3384" y="-13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handoutMaster" Target="handoutMasters/handoutMaster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FF1B19FA-0096-4224-858D-633F7CA43087}">
      <dgm:prSet phldrT="[Text]" custT="1"/>
      <dgm:spPr/>
      <dgm:t>
        <a:bodyPr/>
        <a:lstStyle/>
        <a:p>
          <a:r>
            <a:rPr lang="en-GB" sz="2000" dirty="0" smtClean="0"/>
            <a:t>Deadline for Submission</a:t>
          </a:r>
          <a:endParaRPr lang="en-GB" sz="2000" dirty="0"/>
        </a:p>
      </dgm:t>
    </dgm:pt>
    <dgm:pt modelId="{1AEEB8DE-CAE2-4134-A253-AD3CEF4C6F42}" type="parTrans" cxnId="{DCDAD574-4BB3-4600-88AA-46CAC57FD3F4}">
      <dgm:prSet/>
      <dgm:spPr/>
      <dgm:t>
        <a:bodyPr/>
        <a:lstStyle/>
        <a:p>
          <a:endParaRPr lang="en-GB"/>
        </a:p>
      </dgm:t>
    </dgm:pt>
    <dgm:pt modelId="{6D3AF0A0-E732-4409-BC1B-9E25071AD6DD}" type="sibTrans" cxnId="{DCDAD574-4BB3-4600-88AA-46CAC57FD3F4}">
      <dgm:prSet/>
      <dgm:spPr/>
      <dgm:t>
        <a:bodyPr/>
        <a:lstStyle/>
        <a:p>
          <a:endParaRPr lang="en-GB"/>
        </a:p>
      </dgm:t>
    </dgm:pt>
    <dgm:pt modelId="{278D9D7D-1AB7-4D9D-9C70-DAC118B8752B}">
      <dgm:prSet custT="1"/>
      <dgm:spPr/>
      <dgm:t>
        <a:bodyPr/>
        <a:lstStyle/>
        <a:p>
          <a:r>
            <a:rPr lang="en-GB" sz="2000" dirty="0" smtClean="0"/>
            <a:t>Technical Review Panel</a:t>
          </a:r>
          <a:endParaRPr lang="en-GB" sz="2000"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32634BCF-99ED-470C-B4B4-B72840BFEBC6}" type="pres">
      <dgm:prSet presAssocID="{F8D4C336-016E-4E5C-B964-7ABD9B5B7414}" presName="Name0" presStyleCnt="0">
        <dgm:presLayoutVars>
          <dgm:dir/>
          <dgm:animLvl val="lvl"/>
          <dgm:resizeHandles val="exact"/>
        </dgm:presLayoutVars>
      </dgm:prSet>
      <dgm:spPr/>
    </dgm:pt>
    <dgm:pt modelId="{981FD560-D086-4C5C-B1A2-5EFE80D662F2}" type="pres">
      <dgm:prSet presAssocID="{FF1B19FA-0096-4224-858D-633F7CA43087}" presName="parTxOnly" presStyleLbl="node1" presStyleIdx="0" presStyleCnt="2" custScaleX="111256" custLinFactNeighborX="29803" custLinFactNeighborY="2719">
        <dgm:presLayoutVars>
          <dgm:chMax val="0"/>
          <dgm:chPref val="0"/>
          <dgm:bulletEnabled val="1"/>
        </dgm:presLayoutVars>
      </dgm:prSet>
      <dgm:spPr/>
      <dgm:t>
        <a:bodyPr/>
        <a:lstStyle/>
        <a:p>
          <a:endParaRPr lang="en-GB"/>
        </a:p>
      </dgm:t>
    </dgm:pt>
    <dgm:pt modelId="{177600BD-FF7C-4039-94E9-E48AD6CFA11B}" type="pres">
      <dgm:prSet presAssocID="{6D3AF0A0-E732-4409-BC1B-9E25071AD6DD}" presName="parTxOnlySpace" presStyleCnt="0"/>
      <dgm:spPr/>
    </dgm:pt>
    <dgm:pt modelId="{D88F3FD2-33BD-4CD0-9994-4DB368C215D9}" type="pres">
      <dgm:prSet presAssocID="{278D9D7D-1AB7-4D9D-9C70-DAC118B8752B}" presName="parTxOnly" presStyleLbl="node1" presStyleIdx="1" presStyleCnt="2" custLinFactNeighborX="52570">
        <dgm:presLayoutVars>
          <dgm:chMax val="0"/>
          <dgm:chPref val="0"/>
          <dgm:bulletEnabled val="1"/>
        </dgm:presLayoutVars>
      </dgm:prSet>
      <dgm:spPr/>
      <dgm:t>
        <a:bodyPr/>
        <a:lstStyle/>
        <a:p>
          <a:endParaRPr lang="en-GB"/>
        </a:p>
      </dgm:t>
    </dgm:pt>
  </dgm:ptLst>
  <dgm:cxnLst>
    <dgm:cxn modelId="{DCDAD574-4BB3-4600-88AA-46CAC57FD3F4}" srcId="{F8D4C336-016E-4E5C-B964-7ABD9B5B7414}" destId="{FF1B19FA-0096-4224-858D-633F7CA43087}" srcOrd="0" destOrd="0" parTransId="{1AEEB8DE-CAE2-4134-A253-AD3CEF4C6F42}" sibTransId="{6D3AF0A0-E732-4409-BC1B-9E25071AD6DD}"/>
    <dgm:cxn modelId="{F7E4072E-D9CD-44AF-ABF1-8C3FF9435B8F}" type="presOf" srcId="{F8D4C336-016E-4E5C-B964-7ABD9B5B7414}" destId="{32634BCF-99ED-470C-B4B4-B72840BFEBC6}" srcOrd="0" destOrd="0" presId="urn:microsoft.com/office/officeart/2005/8/layout/chevron1"/>
    <dgm:cxn modelId="{402CC28A-F4B1-4A9E-AEE1-E888829EBD5A}" srcId="{F8D4C336-016E-4E5C-B964-7ABD9B5B7414}" destId="{278D9D7D-1AB7-4D9D-9C70-DAC118B8752B}" srcOrd="1" destOrd="0" parTransId="{BAA86425-EF1D-4DCD-B16C-E8C7572476AD}" sibTransId="{0BE39C1B-CC25-4915-A204-97B3E46368B4}"/>
    <dgm:cxn modelId="{B5AFD2AB-673A-43C1-AC3F-A9D868E86330}" type="presOf" srcId="{278D9D7D-1AB7-4D9D-9C70-DAC118B8752B}" destId="{D88F3FD2-33BD-4CD0-9994-4DB368C215D9}" srcOrd="0" destOrd="0" presId="urn:microsoft.com/office/officeart/2005/8/layout/chevron1"/>
    <dgm:cxn modelId="{B759CB23-906D-481A-9F92-B3C36D793931}" type="presOf" srcId="{FF1B19FA-0096-4224-858D-633F7CA43087}" destId="{981FD560-D086-4C5C-B1A2-5EFE80D662F2}" srcOrd="0" destOrd="0" presId="urn:microsoft.com/office/officeart/2005/8/layout/chevron1"/>
    <dgm:cxn modelId="{003A4B91-9221-46A9-929F-34CB6F250CAC}" type="presParOf" srcId="{32634BCF-99ED-470C-B4B4-B72840BFEBC6}" destId="{981FD560-D086-4C5C-B1A2-5EFE80D662F2}" srcOrd="0" destOrd="0" presId="urn:microsoft.com/office/officeart/2005/8/layout/chevron1"/>
    <dgm:cxn modelId="{D93693C4-0F15-46EE-89D2-01583D1FA45D}" type="presParOf" srcId="{32634BCF-99ED-470C-B4B4-B72840BFEBC6}" destId="{177600BD-FF7C-4039-94E9-E48AD6CFA11B}" srcOrd="1" destOrd="0" presId="urn:microsoft.com/office/officeart/2005/8/layout/chevron1"/>
    <dgm:cxn modelId="{96D9EE90-F0A7-419E-8888-608A2CFFAA79}" type="presParOf" srcId="{32634BCF-99ED-470C-B4B4-B72840BFEBC6}" destId="{D88F3FD2-33BD-4CD0-9994-4DB368C215D9}"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E9CCBB12-ABA4-47B0-A96C-3B7EAC6C7A0E}">
      <dgm:prSet custT="1"/>
      <dgm:spPr/>
      <dgm:t>
        <a:bodyPr/>
        <a:lstStyle/>
        <a:p>
          <a:r>
            <a:rPr lang="en-GB" sz="2000" dirty="0" smtClean="0"/>
            <a:t>Finalisation</a:t>
          </a:r>
          <a:endParaRPr lang="en-GB" sz="2000" dirty="0"/>
        </a:p>
      </dgm:t>
    </dgm:pt>
    <dgm:pt modelId="{019E528A-018C-4B9B-A03E-154C88F8AD13}" type="parTrans" cxnId="{38AEE475-263E-40F3-AE59-F8B687B30EE3}">
      <dgm:prSet/>
      <dgm:spPr/>
      <dgm:t>
        <a:bodyPr/>
        <a:lstStyle/>
        <a:p>
          <a:endParaRPr lang="en-GB"/>
        </a:p>
      </dgm:t>
    </dgm:pt>
    <dgm:pt modelId="{690B4BB8-9BC6-4F12-9079-481DBB7984A6}" type="sibTrans" cxnId="{38AEE475-263E-40F3-AE59-F8B687B30EE3}">
      <dgm:prSet/>
      <dgm:spPr/>
      <dgm:t>
        <a:bodyPr/>
        <a:lstStyle/>
        <a:p>
          <a:endParaRPr lang="en-GB"/>
        </a:p>
      </dgm:t>
    </dgm:pt>
    <dgm:pt modelId="{A9513098-4D4D-4C38-BFC2-6CF53D4C51F2}">
      <dgm:prSet custT="1"/>
      <dgm:spPr/>
      <dgm:t>
        <a:bodyPr/>
        <a:lstStyle/>
        <a:p>
          <a:r>
            <a:rPr lang="en-GB" sz="2000" dirty="0" smtClean="0"/>
            <a:t>Call</a:t>
          </a:r>
          <a:r>
            <a:rPr lang="en-GB" sz="2900" dirty="0" smtClean="0"/>
            <a:t> </a:t>
          </a:r>
          <a:r>
            <a:rPr lang="en-GB" sz="2000" dirty="0" smtClean="0"/>
            <a:t>for Tender issued</a:t>
          </a:r>
          <a:endParaRPr lang="en-GB" sz="2000" dirty="0"/>
        </a:p>
      </dgm:t>
    </dgm:pt>
    <dgm:pt modelId="{A0C2C1CD-F484-46B6-97C4-37F094257435}" type="parTrans" cxnId="{7034A6B4-A35A-4AC0-A452-FE8A26287020}">
      <dgm:prSet/>
      <dgm:spPr/>
      <dgm:t>
        <a:bodyPr/>
        <a:lstStyle/>
        <a:p>
          <a:endParaRPr lang="en-GB"/>
        </a:p>
      </dgm:t>
    </dgm:pt>
    <dgm:pt modelId="{228925D2-4444-48DA-AA6D-5CC938E44A0D}" type="sibTrans" cxnId="{7034A6B4-A35A-4AC0-A452-FE8A26287020}">
      <dgm:prSet/>
      <dgm:spPr/>
      <dgm:t>
        <a:bodyPr/>
        <a:lstStyle/>
        <a:p>
          <a:endParaRPr lang="en-GB"/>
        </a:p>
      </dgm:t>
    </dgm:pt>
    <dgm:pt modelId="{278D9D7D-1AB7-4D9D-9C70-DAC118B8752B}">
      <dgm:prSet custT="1"/>
      <dgm:spPr/>
      <dgm:t>
        <a:bodyPr/>
        <a:lstStyle/>
        <a:p>
          <a:r>
            <a:rPr lang="en-GB" sz="2000" dirty="0" smtClean="0"/>
            <a:t>Draft</a:t>
          </a:r>
          <a:r>
            <a:rPr lang="en-GB" sz="1900" dirty="0" smtClean="0"/>
            <a:t> Terms of Reference</a:t>
          </a:r>
          <a:endParaRPr lang="en-GB" sz="1900"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FF1B19FA-0096-4224-858D-633F7CA43087}">
      <dgm:prSet phldrT="[Text]" custT="1"/>
      <dgm:spPr/>
      <dgm:t>
        <a:bodyPr/>
        <a:lstStyle/>
        <a:p>
          <a:r>
            <a:rPr lang="en-GB" sz="2000" dirty="0" smtClean="0"/>
            <a:t>Agree structure of </a:t>
          </a:r>
          <a:r>
            <a:rPr lang="en-GB" sz="2000" dirty="0" err="1" smtClean="0"/>
            <a:t>CfT</a:t>
          </a:r>
          <a:endParaRPr lang="en-GB" sz="2000" dirty="0"/>
        </a:p>
      </dgm:t>
    </dgm:pt>
    <dgm:pt modelId="{6D3AF0A0-E732-4409-BC1B-9E25071AD6DD}" type="sibTrans" cxnId="{DCDAD574-4BB3-4600-88AA-46CAC57FD3F4}">
      <dgm:prSet/>
      <dgm:spPr/>
      <dgm:t>
        <a:bodyPr/>
        <a:lstStyle/>
        <a:p>
          <a:endParaRPr lang="en-GB"/>
        </a:p>
      </dgm:t>
    </dgm:pt>
    <dgm:pt modelId="{1AEEB8DE-CAE2-4134-A253-AD3CEF4C6F42}" type="parTrans" cxnId="{DCDAD574-4BB3-4600-88AA-46CAC57FD3F4}">
      <dgm:prSet/>
      <dgm:spPr/>
      <dgm:t>
        <a:bodyPr/>
        <a:lstStyle/>
        <a:p>
          <a:endParaRPr lang="en-GB"/>
        </a:p>
      </dgm:t>
    </dgm:pt>
    <dgm:pt modelId="{32634BCF-99ED-470C-B4B4-B72840BFEBC6}" type="pres">
      <dgm:prSet presAssocID="{F8D4C336-016E-4E5C-B964-7ABD9B5B7414}" presName="Name0" presStyleCnt="0">
        <dgm:presLayoutVars>
          <dgm:dir/>
          <dgm:animLvl val="lvl"/>
          <dgm:resizeHandles val="exact"/>
        </dgm:presLayoutVars>
      </dgm:prSet>
      <dgm:spPr/>
    </dgm:pt>
    <dgm:pt modelId="{513B483B-CD9E-493F-A800-F19A9316E921}" type="pres">
      <dgm:prSet presAssocID="{FF1B19FA-0096-4224-858D-633F7CA43087}" presName="parTxOnly" presStyleLbl="node1" presStyleIdx="0" presStyleCnt="4">
        <dgm:presLayoutVars>
          <dgm:chMax val="0"/>
          <dgm:chPref val="0"/>
          <dgm:bulletEnabled val="1"/>
        </dgm:presLayoutVars>
      </dgm:prSet>
      <dgm:spPr/>
      <dgm:t>
        <a:bodyPr/>
        <a:lstStyle/>
        <a:p>
          <a:endParaRPr lang="en-GB"/>
        </a:p>
      </dgm:t>
    </dgm:pt>
    <dgm:pt modelId="{469BF6A2-1643-4064-B2FF-F7DC41B9E13D}" type="pres">
      <dgm:prSet presAssocID="{6D3AF0A0-E732-4409-BC1B-9E25071AD6DD}" presName="parTxOnlySpace" presStyleCnt="0"/>
      <dgm:spPr/>
    </dgm:pt>
    <dgm:pt modelId="{B063EC50-67BA-4641-AAC7-8106F824A0DC}" type="pres">
      <dgm:prSet presAssocID="{278D9D7D-1AB7-4D9D-9C70-DAC118B8752B}" presName="parTxOnly" presStyleLbl="node1" presStyleIdx="1" presStyleCnt="4">
        <dgm:presLayoutVars>
          <dgm:chMax val="0"/>
          <dgm:chPref val="0"/>
          <dgm:bulletEnabled val="1"/>
        </dgm:presLayoutVars>
      </dgm:prSet>
      <dgm:spPr/>
      <dgm:t>
        <a:bodyPr/>
        <a:lstStyle/>
        <a:p>
          <a:endParaRPr lang="en-GB"/>
        </a:p>
      </dgm:t>
    </dgm:pt>
    <dgm:pt modelId="{08ED9E7A-DA8C-4297-B047-88CFF95D988E}" type="pres">
      <dgm:prSet presAssocID="{0BE39C1B-CC25-4915-A204-97B3E46368B4}" presName="parTxOnlySpace" presStyleCnt="0"/>
      <dgm:spPr/>
    </dgm:pt>
    <dgm:pt modelId="{20C23F9E-B163-4912-B92A-9B5D0EE604A5}" type="pres">
      <dgm:prSet presAssocID="{E9CCBB12-ABA4-47B0-A96C-3B7EAC6C7A0E}" presName="parTxOnly" presStyleLbl="node1" presStyleIdx="2" presStyleCnt="4" custScaleX="107685">
        <dgm:presLayoutVars>
          <dgm:chMax val="0"/>
          <dgm:chPref val="0"/>
          <dgm:bulletEnabled val="1"/>
        </dgm:presLayoutVars>
      </dgm:prSet>
      <dgm:spPr/>
      <dgm:t>
        <a:bodyPr/>
        <a:lstStyle/>
        <a:p>
          <a:endParaRPr lang="en-GB"/>
        </a:p>
      </dgm:t>
    </dgm:pt>
    <dgm:pt modelId="{E972B871-9635-40B3-B7E9-BD7F8C59F874}" type="pres">
      <dgm:prSet presAssocID="{690B4BB8-9BC6-4F12-9079-481DBB7984A6}" presName="parTxOnlySpace" presStyleCnt="0"/>
      <dgm:spPr/>
    </dgm:pt>
    <dgm:pt modelId="{92015E96-8140-4FAC-B6FB-86F333CC44E9}" type="pres">
      <dgm:prSet presAssocID="{A9513098-4D4D-4C38-BFC2-6CF53D4C51F2}" presName="parTxOnly" presStyleLbl="node1" presStyleIdx="3" presStyleCnt="4">
        <dgm:presLayoutVars>
          <dgm:chMax val="0"/>
          <dgm:chPref val="0"/>
          <dgm:bulletEnabled val="1"/>
        </dgm:presLayoutVars>
      </dgm:prSet>
      <dgm:spPr/>
      <dgm:t>
        <a:bodyPr/>
        <a:lstStyle/>
        <a:p>
          <a:endParaRPr lang="en-GB"/>
        </a:p>
      </dgm:t>
    </dgm:pt>
  </dgm:ptLst>
  <dgm:cxnLst>
    <dgm:cxn modelId="{81A25B7A-BFFF-464A-8276-FC4159C010E2}" type="presOf" srcId="{E9CCBB12-ABA4-47B0-A96C-3B7EAC6C7A0E}" destId="{20C23F9E-B163-4912-B92A-9B5D0EE604A5}" srcOrd="0" destOrd="0" presId="urn:microsoft.com/office/officeart/2005/8/layout/chevron1"/>
    <dgm:cxn modelId="{6E5AA767-AE15-4803-B7A8-62F900F2CA9C}" type="presOf" srcId="{FF1B19FA-0096-4224-858D-633F7CA43087}" destId="{513B483B-CD9E-493F-A800-F19A9316E921}" srcOrd="0" destOrd="0" presId="urn:microsoft.com/office/officeart/2005/8/layout/chevron1"/>
    <dgm:cxn modelId="{EB60E4A9-F0B8-4B82-86FB-4A8788DC1727}" type="presOf" srcId="{278D9D7D-1AB7-4D9D-9C70-DAC118B8752B}" destId="{B063EC50-67BA-4641-AAC7-8106F824A0DC}" srcOrd="0" destOrd="0" presId="urn:microsoft.com/office/officeart/2005/8/layout/chevron1"/>
    <dgm:cxn modelId="{38AEE475-263E-40F3-AE59-F8B687B30EE3}" srcId="{F8D4C336-016E-4E5C-B964-7ABD9B5B7414}" destId="{E9CCBB12-ABA4-47B0-A96C-3B7EAC6C7A0E}" srcOrd="2" destOrd="0" parTransId="{019E528A-018C-4B9B-A03E-154C88F8AD13}" sibTransId="{690B4BB8-9BC6-4F12-9079-481DBB7984A6}"/>
    <dgm:cxn modelId="{402CC28A-F4B1-4A9E-AEE1-E888829EBD5A}" srcId="{F8D4C336-016E-4E5C-B964-7ABD9B5B7414}" destId="{278D9D7D-1AB7-4D9D-9C70-DAC118B8752B}" srcOrd="1" destOrd="0" parTransId="{BAA86425-EF1D-4DCD-B16C-E8C7572476AD}" sibTransId="{0BE39C1B-CC25-4915-A204-97B3E46368B4}"/>
    <dgm:cxn modelId="{0F6EAD3B-DC27-4DA3-BFD1-55FC64989679}" type="presOf" srcId="{F8D4C336-016E-4E5C-B964-7ABD9B5B7414}" destId="{32634BCF-99ED-470C-B4B4-B72840BFEBC6}" srcOrd="0" destOrd="0" presId="urn:microsoft.com/office/officeart/2005/8/layout/chevron1"/>
    <dgm:cxn modelId="{2C9BA933-3376-45E0-BE42-6CFC0F80B531}" type="presOf" srcId="{A9513098-4D4D-4C38-BFC2-6CF53D4C51F2}" destId="{92015E96-8140-4FAC-B6FB-86F333CC44E9}" srcOrd="0" destOrd="0" presId="urn:microsoft.com/office/officeart/2005/8/layout/chevron1"/>
    <dgm:cxn modelId="{7034A6B4-A35A-4AC0-A452-FE8A26287020}" srcId="{F8D4C336-016E-4E5C-B964-7ABD9B5B7414}" destId="{A9513098-4D4D-4C38-BFC2-6CF53D4C51F2}" srcOrd="3" destOrd="0" parTransId="{A0C2C1CD-F484-46B6-97C4-37F094257435}" sibTransId="{228925D2-4444-48DA-AA6D-5CC938E44A0D}"/>
    <dgm:cxn modelId="{DCDAD574-4BB3-4600-88AA-46CAC57FD3F4}" srcId="{F8D4C336-016E-4E5C-B964-7ABD9B5B7414}" destId="{FF1B19FA-0096-4224-858D-633F7CA43087}" srcOrd="0" destOrd="0" parTransId="{1AEEB8DE-CAE2-4134-A253-AD3CEF4C6F42}" sibTransId="{6D3AF0A0-E732-4409-BC1B-9E25071AD6DD}"/>
    <dgm:cxn modelId="{77B60C55-4DDD-490B-A3C2-A30251967E47}" type="presParOf" srcId="{32634BCF-99ED-470C-B4B4-B72840BFEBC6}" destId="{513B483B-CD9E-493F-A800-F19A9316E921}" srcOrd="0" destOrd="0" presId="urn:microsoft.com/office/officeart/2005/8/layout/chevron1"/>
    <dgm:cxn modelId="{2369EABB-665B-4180-988A-7E27E48BCC86}" type="presParOf" srcId="{32634BCF-99ED-470C-B4B4-B72840BFEBC6}" destId="{469BF6A2-1643-4064-B2FF-F7DC41B9E13D}" srcOrd="1" destOrd="0" presId="urn:microsoft.com/office/officeart/2005/8/layout/chevron1"/>
    <dgm:cxn modelId="{4E56FFC5-0D98-4C3D-A67A-4D0DD9D5E657}" type="presParOf" srcId="{32634BCF-99ED-470C-B4B4-B72840BFEBC6}" destId="{B063EC50-67BA-4641-AAC7-8106F824A0DC}" srcOrd="2" destOrd="0" presId="urn:microsoft.com/office/officeart/2005/8/layout/chevron1"/>
    <dgm:cxn modelId="{40937F2C-30FD-4EF4-AC62-CEF94726C916}" type="presParOf" srcId="{32634BCF-99ED-470C-B4B4-B72840BFEBC6}" destId="{08ED9E7A-DA8C-4297-B047-88CFF95D988E}" srcOrd="3" destOrd="0" presId="urn:microsoft.com/office/officeart/2005/8/layout/chevron1"/>
    <dgm:cxn modelId="{A7E7B5D5-867B-4B01-AEB3-CD2CAA8140B5}" type="presParOf" srcId="{32634BCF-99ED-470C-B4B4-B72840BFEBC6}" destId="{20C23F9E-B163-4912-B92A-9B5D0EE604A5}" srcOrd="4" destOrd="0" presId="urn:microsoft.com/office/officeart/2005/8/layout/chevron1"/>
    <dgm:cxn modelId="{DCEACE9B-81B0-4F35-B611-8F38FCE27F54}" type="presParOf" srcId="{32634BCF-99ED-470C-B4B4-B72840BFEBC6}" destId="{E972B871-9635-40B3-B7E9-BD7F8C59F874}" srcOrd="5" destOrd="0" presId="urn:microsoft.com/office/officeart/2005/8/layout/chevron1"/>
    <dgm:cxn modelId="{2E5C9DE2-64BA-4A79-B157-36743EC202A2}" type="presParOf" srcId="{32634BCF-99ED-470C-B4B4-B72840BFEBC6}" destId="{92015E96-8140-4FAC-B6FB-86F333CC44E9}"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FF1B19FA-0096-4224-858D-633F7CA43087}">
      <dgm:prSet phldrT="[Text]" custT="1"/>
      <dgm:spPr/>
      <dgm:t>
        <a:bodyPr/>
        <a:lstStyle/>
        <a:p>
          <a:r>
            <a:rPr lang="en-GB" sz="2000" dirty="0" smtClean="0"/>
            <a:t>Deadline for Submission</a:t>
          </a:r>
          <a:endParaRPr lang="en-GB" sz="2000" dirty="0"/>
        </a:p>
      </dgm:t>
    </dgm:pt>
    <dgm:pt modelId="{1AEEB8DE-CAE2-4134-A253-AD3CEF4C6F42}" type="parTrans" cxnId="{DCDAD574-4BB3-4600-88AA-46CAC57FD3F4}">
      <dgm:prSet/>
      <dgm:spPr/>
      <dgm:t>
        <a:bodyPr/>
        <a:lstStyle/>
        <a:p>
          <a:endParaRPr lang="en-GB"/>
        </a:p>
      </dgm:t>
    </dgm:pt>
    <dgm:pt modelId="{6D3AF0A0-E732-4409-BC1B-9E25071AD6DD}" type="sibTrans" cxnId="{DCDAD574-4BB3-4600-88AA-46CAC57FD3F4}">
      <dgm:prSet/>
      <dgm:spPr/>
      <dgm:t>
        <a:bodyPr/>
        <a:lstStyle/>
        <a:p>
          <a:endParaRPr lang="en-GB"/>
        </a:p>
      </dgm:t>
    </dgm:pt>
    <dgm:pt modelId="{E9CCBB12-ABA4-47B0-A96C-3B7EAC6C7A0E}">
      <dgm:prSet custT="1"/>
      <dgm:spPr/>
      <dgm:t>
        <a:bodyPr/>
        <a:lstStyle/>
        <a:p>
          <a:r>
            <a:rPr lang="en-GB" sz="2000" dirty="0" smtClean="0"/>
            <a:t>Technical Review Report</a:t>
          </a:r>
          <a:endParaRPr lang="en-GB" sz="2000" dirty="0"/>
        </a:p>
      </dgm:t>
    </dgm:pt>
    <dgm:pt modelId="{019E528A-018C-4B9B-A03E-154C88F8AD13}" type="parTrans" cxnId="{38AEE475-263E-40F3-AE59-F8B687B30EE3}">
      <dgm:prSet/>
      <dgm:spPr/>
      <dgm:t>
        <a:bodyPr/>
        <a:lstStyle/>
        <a:p>
          <a:endParaRPr lang="en-GB"/>
        </a:p>
      </dgm:t>
    </dgm:pt>
    <dgm:pt modelId="{690B4BB8-9BC6-4F12-9079-481DBB7984A6}" type="sibTrans" cxnId="{38AEE475-263E-40F3-AE59-F8B687B30EE3}">
      <dgm:prSet/>
      <dgm:spPr/>
      <dgm:t>
        <a:bodyPr/>
        <a:lstStyle/>
        <a:p>
          <a:endParaRPr lang="en-GB"/>
        </a:p>
      </dgm:t>
    </dgm:pt>
    <dgm:pt modelId="{A9513098-4D4D-4C38-BFC2-6CF53D4C51F2}">
      <dgm:prSet custT="1"/>
      <dgm:spPr/>
      <dgm:t>
        <a:bodyPr/>
        <a:lstStyle/>
        <a:p>
          <a:r>
            <a:rPr lang="en-GB" sz="2000" dirty="0" smtClean="0"/>
            <a:t>IAG/SDG review</a:t>
          </a:r>
          <a:endParaRPr lang="en-GB" sz="2000" dirty="0"/>
        </a:p>
      </dgm:t>
    </dgm:pt>
    <dgm:pt modelId="{A0C2C1CD-F484-46B6-97C4-37F094257435}" type="parTrans" cxnId="{7034A6B4-A35A-4AC0-A452-FE8A26287020}">
      <dgm:prSet/>
      <dgm:spPr/>
      <dgm:t>
        <a:bodyPr/>
        <a:lstStyle/>
        <a:p>
          <a:endParaRPr lang="en-GB"/>
        </a:p>
      </dgm:t>
    </dgm:pt>
    <dgm:pt modelId="{228925D2-4444-48DA-AA6D-5CC938E44A0D}" type="sibTrans" cxnId="{7034A6B4-A35A-4AC0-A452-FE8A26287020}">
      <dgm:prSet/>
      <dgm:spPr/>
      <dgm:t>
        <a:bodyPr/>
        <a:lstStyle/>
        <a:p>
          <a:endParaRPr lang="en-GB"/>
        </a:p>
      </dgm:t>
    </dgm:pt>
    <dgm:pt modelId="{278D9D7D-1AB7-4D9D-9C70-DAC118B8752B}">
      <dgm:prSet/>
      <dgm:spPr/>
      <dgm:t>
        <a:bodyPr/>
        <a:lstStyle/>
        <a:p>
          <a:r>
            <a:rPr lang="en-GB" dirty="0" smtClean="0"/>
            <a:t>Technical Review Panel</a:t>
          </a:r>
          <a:endParaRPr lang="en-GB"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32634BCF-99ED-470C-B4B4-B72840BFEBC6}" type="pres">
      <dgm:prSet presAssocID="{F8D4C336-016E-4E5C-B964-7ABD9B5B7414}" presName="Name0" presStyleCnt="0">
        <dgm:presLayoutVars>
          <dgm:dir/>
          <dgm:animLvl val="lvl"/>
          <dgm:resizeHandles val="exact"/>
        </dgm:presLayoutVars>
      </dgm:prSet>
      <dgm:spPr/>
    </dgm:pt>
    <dgm:pt modelId="{981FD560-D086-4C5C-B1A2-5EFE80D662F2}" type="pres">
      <dgm:prSet presAssocID="{FF1B19FA-0096-4224-858D-633F7CA43087}" presName="parTxOnly" presStyleLbl="node1" presStyleIdx="0" presStyleCnt="4" custScaleX="111256" custLinFactNeighborX="29803" custLinFactNeighborY="2719">
        <dgm:presLayoutVars>
          <dgm:chMax val="0"/>
          <dgm:chPref val="0"/>
          <dgm:bulletEnabled val="1"/>
        </dgm:presLayoutVars>
      </dgm:prSet>
      <dgm:spPr/>
      <dgm:t>
        <a:bodyPr/>
        <a:lstStyle/>
        <a:p>
          <a:endParaRPr lang="en-GB"/>
        </a:p>
      </dgm:t>
    </dgm:pt>
    <dgm:pt modelId="{177600BD-FF7C-4039-94E9-E48AD6CFA11B}" type="pres">
      <dgm:prSet presAssocID="{6D3AF0A0-E732-4409-BC1B-9E25071AD6DD}" presName="parTxOnlySpace" presStyleCnt="0"/>
      <dgm:spPr/>
    </dgm:pt>
    <dgm:pt modelId="{D88F3FD2-33BD-4CD0-9994-4DB368C215D9}" type="pres">
      <dgm:prSet presAssocID="{278D9D7D-1AB7-4D9D-9C70-DAC118B8752B}" presName="parTxOnly" presStyleLbl="node1" presStyleIdx="1" presStyleCnt="4" custLinFactNeighborX="52570">
        <dgm:presLayoutVars>
          <dgm:chMax val="0"/>
          <dgm:chPref val="0"/>
          <dgm:bulletEnabled val="1"/>
        </dgm:presLayoutVars>
      </dgm:prSet>
      <dgm:spPr/>
      <dgm:t>
        <a:bodyPr/>
        <a:lstStyle/>
        <a:p>
          <a:endParaRPr lang="en-GB"/>
        </a:p>
      </dgm:t>
    </dgm:pt>
    <dgm:pt modelId="{CB5A4496-121B-4F4E-BDA7-45A055BEAAB9}" type="pres">
      <dgm:prSet presAssocID="{0BE39C1B-CC25-4915-A204-97B3E46368B4}" presName="parTxOnlySpace" presStyleCnt="0"/>
      <dgm:spPr/>
    </dgm:pt>
    <dgm:pt modelId="{6AA3F0D5-A9D7-4F31-8566-49C46F49E9B0}" type="pres">
      <dgm:prSet presAssocID="{E9CCBB12-ABA4-47B0-A96C-3B7EAC6C7A0E}" presName="parTxOnly" presStyleLbl="node1" presStyleIdx="2" presStyleCnt="4">
        <dgm:presLayoutVars>
          <dgm:chMax val="0"/>
          <dgm:chPref val="0"/>
          <dgm:bulletEnabled val="1"/>
        </dgm:presLayoutVars>
      </dgm:prSet>
      <dgm:spPr/>
      <dgm:t>
        <a:bodyPr/>
        <a:lstStyle/>
        <a:p>
          <a:endParaRPr lang="en-GB"/>
        </a:p>
      </dgm:t>
    </dgm:pt>
    <dgm:pt modelId="{C708054D-7DBE-49F3-8959-E9B997259880}" type="pres">
      <dgm:prSet presAssocID="{690B4BB8-9BC6-4F12-9079-481DBB7984A6}" presName="parTxOnlySpace" presStyleCnt="0"/>
      <dgm:spPr/>
    </dgm:pt>
    <dgm:pt modelId="{867C8C65-9264-434D-B278-5CA2C2B85581}" type="pres">
      <dgm:prSet presAssocID="{A9513098-4D4D-4C38-BFC2-6CF53D4C51F2}" presName="parTxOnly" presStyleLbl="node1" presStyleIdx="3" presStyleCnt="4">
        <dgm:presLayoutVars>
          <dgm:chMax val="0"/>
          <dgm:chPref val="0"/>
          <dgm:bulletEnabled val="1"/>
        </dgm:presLayoutVars>
      </dgm:prSet>
      <dgm:spPr/>
      <dgm:t>
        <a:bodyPr/>
        <a:lstStyle/>
        <a:p>
          <a:endParaRPr lang="en-GB"/>
        </a:p>
      </dgm:t>
    </dgm:pt>
  </dgm:ptLst>
  <dgm:cxnLst>
    <dgm:cxn modelId="{AC282EE9-E6A2-4464-9057-D2FAD79A6ECB}" type="presOf" srcId="{FF1B19FA-0096-4224-858D-633F7CA43087}" destId="{981FD560-D086-4C5C-B1A2-5EFE80D662F2}" srcOrd="0" destOrd="0" presId="urn:microsoft.com/office/officeart/2005/8/layout/chevron1"/>
    <dgm:cxn modelId="{B144E232-4285-4E2E-85CE-6BC1AD0B2D66}" type="presOf" srcId="{278D9D7D-1AB7-4D9D-9C70-DAC118B8752B}" destId="{D88F3FD2-33BD-4CD0-9994-4DB368C215D9}" srcOrd="0" destOrd="0" presId="urn:microsoft.com/office/officeart/2005/8/layout/chevron1"/>
    <dgm:cxn modelId="{DCDAD574-4BB3-4600-88AA-46CAC57FD3F4}" srcId="{F8D4C336-016E-4E5C-B964-7ABD9B5B7414}" destId="{FF1B19FA-0096-4224-858D-633F7CA43087}" srcOrd="0" destOrd="0" parTransId="{1AEEB8DE-CAE2-4134-A253-AD3CEF4C6F42}" sibTransId="{6D3AF0A0-E732-4409-BC1B-9E25071AD6DD}"/>
    <dgm:cxn modelId="{402CC28A-F4B1-4A9E-AEE1-E888829EBD5A}" srcId="{F8D4C336-016E-4E5C-B964-7ABD9B5B7414}" destId="{278D9D7D-1AB7-4D9D-9C70-DAC118B8752B}" srcOrd="1" destOrd="0" parTransId="{BAA86425-EF1D-4DCD-B16C-E8C7572476AD}" sibTransId="{0BE39C1B-CC25-4915-A204-97B3E46368B4}"/>
    <dgm:cxn modelId="{7034A6B4-A35A-4AC0-A452-FE8A26287020}" srcId="{F8D4C336-016E-4E5C-B964-7ABD9B5B7414}" destId="{A9513098-4D4D-4C38-BFC2-6CF53D4C51F2}" srcOrd="3" destOrd="0" parTransId="{A0C2C1CD-F484-46B6-97C4-37F094257435}" sibTransId="{228925D2-4444-48DA-AA6D-5CC938E44A0D}"/>
    <dgm:cxn modelId="{70DAA8D8-13C4-4A0A-BC92-4C6AF6794242}" type="presOf" srcId="{A9513098-4D4D-4C38-BFC2-6CF53D4C51F2}" destId="{867C8C65-9264-434D-B278-5CA2C2B85581}" srcOrd="0" destOrd="0" presId="urn:microsoft.com/office/officeart/2005/8/layout/chevron1"/>
    <dgm:cxn modelId="{38AEE475-263E-40F3-AE59-F8B687B30EE3}" srcId="{F8D4C336-016E-4E5C-B964-7ABD9B5B7414}" destId="{E9CCBB12-ABA4-47B0-A96C-3B7EAC6C7A0E}" srcOrd="2" destOrd="0" parTransId="{019E528A-018C-4B9B-A03E-154C88F8AD13}" sibTransId="{690B4BB8-9BC6-4F12-9079-481DBB7984A6}"/>
    <dgm:cxn modelId="{7EF76558-8727-4AA8-923E-96E63429BCD0}" type="presOf" srcId="{E9CCBB12-ABA4-47B0-A96C-3B7EAC6C7A0E}" destId="{6AA3F0D5-A9D7-4F31-8566-49C46F49E9B0}" srcOrd="0" destOrd="0" presId="urn:microsoft.com/office/officeart/2005/8/layout/chevron1"/>
    <dgm:cxn modelId="{51DDE70A-8A5A-4790-90F8-4BC3D6F4B33A}" type="presOf" srcId="{F8D4C336-016E-4E5C-B964-7ABD9B5B7414}" destId="{32634BCF-99ED-470C-B4B4-B72840BFEBC6}" srcOrd="0" destOrd="0" presId="urn:microsoft.com/office/officeart/2005/8/layout/chevron1"/>
    <dgm:cxn modelId="{92381B36-7AD0-489D-A0D9-90D3B70BBB72}" type="presParOf" srcId="{32634BCF-99ED-470C-B4B4-B72840BFEBC6}" destId="{981FD560-D086-4C5C-B1A2-5EFE80D662F2}" srcOrd="0" destOrd="0" presId="urn:microsoft.com/office/officeart/2005/8/layout/chevron1"/>
    <dgm:cxn modelId="{A80F7305-83F5-456B-B221-D036CAA96ADC}" type="presParOf" srcId="{32634BCF-99ED-470C-B4B4-B72840BFEBC6}" destId="{177600BD-FF7C-4039-94E9-E48AD6CFA11B}" srcOrd="1" destOrd="0" presId="urn:microsoft.com/office/officeart/2005/8/layout/chevron1"/>
    <dgm:cxn modelId="{CC80BBAF-9FA0-4D95-BAAB-974A4C53C3E0}" type="presParOf" srcId="{32634BCF-99ED-470C-B4B4-B72840BFEBC6}" destId="{D88F3FD2-33BD-4CD0-9994-4DB368C215D9}" srcOrd="2" destOrd="0" presId="urn:microsoft.com/office/officeart/2005/8/layout/chevron1"/>
    <dgm:cxn modelId="{37AD225E-080A-4027-98B4-720AF5BAF199}" type="presParOf" srcId="{32634BCF-99ED-470C-B4B4-B72840BFEBC6}" destId="{CB5A4496-121B-4F4E-BDA7-45A055BEAAB9}" srcOrd="3" destOrd="0" presId="urn:microsoft.com/office/officeart/2005/8/layout/chevron1"/>
    <dgm:cxn modelId="{29E22524-3DEF-46DD-BBCD-BB7BC54D4CC3}" type="presParOf" srcId="{32634BCF-99ED-470C-B4B4-B72840BFEBC6}" destId="{6AA3F0D5-A9D7-4F31-8566-49C46F49E9B0}" srcOrd="4" destOrd="0" presId="urn:microsoft.com/office/officeart/2005/8/layout/chevron1"/>
    <dgm:cxn modelId="{43085F45-C5A4-48D2-A779-3A650602B2E6}" type="presParOf" srcId="{32634BCF-99ED-470C-B4B4-B72840BFEBC6}" destId="{C708054D-7DBE-49F3-8959-E9B997259880}" srcOrd="5" destOrd="0" presId="urn:microsoft.com/office/officeart/2005/8/layout/chevron1"/>
    <dgm:cxn modelId="{F7A51CE5-5967-42AC-A398-AF7572CB1951}" type="presParOf" srcId="{32634BCF-99ED-470C-B4B4-B72840BFEBC6}" destId="{867C8C65-9264-434D-B278-5CA2C2B85581}"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E9CCBB12-ABA4-47B0-A96C-3B7EAC6C7A0E}">
      <dgm:prSet custT="1"/>
      <dgm:spPr/>
      <dgm:t>
        <a:bodyPr/>
        <a:lstStyle/>
        <a:p>
          <a:r>
            <a:rPr lang="en-GB" sz="2000" dirty="0" smtClean="0"/>
            <a:t>Finalisation</a:t>
          </a:r>
          <a:endParaRPr lang="en-GB" sz="2000" dirty="0"/>
        </a:p>
      </dgm:t>
    </dgm:pt>
    <dgm:pt modelId="{019E528A-018C-4B9B-A03E-154C88F8AD13}" type="parTrans" cxnId="{38AEE475-263E-40F3-AE59-F8B687B30EE3}">
      <dgm:prSet/>
      <dgm:spPr/>
      <dgm:t>
        <a:bodyPr/>
        <a:lstStyle/>
        <a:p>
          <a:endParaRPr lang="en-GB"/>
        </a:p>
      </dgm:t>
    </dgm:pt>
    <dgm:pt modelId="{690B4BB8-9BC6-4F12-9079-481DBB7984A6}" type="sibTrans" cxnId="{38AEE475-263E-40F3-AE59-F8B687B30EE3}">
      <dgm:prSet/>
      <dgm:spPr/>
      <dgm:t>
        <a:bodyPr/>
        <a:lstStyle/>
        <a:p>
          <a:endParaRPr lang="en-GB"/>
        </a:p>
      </dgm:t>
    </dgm:pt>
    <dgm:pt modelId="{A9513098-4D4D-4C38-BFC2-6CF53D4C51F2}">
      <dgm:prSet custT="1"/>
      <dgm:spPr/>
      <dgm:t>
        <a:bodyPr/>
        <a:lstStyle/>
        <a:p>
          <a:r>
            <a:rPr lang="en-GB" sz="2000" dirty="0" smtClean="0"/>
            <a:t>Call</a:t>
          </a:r>
          <a:r>
            <a:rPr lang="en-GB" sz="2900" dirty="0" smtClean="0"/>
            <a:t> </a:t>
          </a:r>
          <a:r>
            <a:rPr lang="en-GB" sz="2000" dirty="0" smtClean="0"/>
            <a:t>for Tender issued</a:t>
          </a:r>
          <a:endParaRPr lang="en-GB" sz="2000" dirty="0"/>
        </a:p>
      </dgm:t>
    </dgm:pt>
    <dgm:pt modelId="{A0C2C1CD-F484-46B6-97C4-37F094257435}" type="parTrans" cxnId="{7034A6B4-A35A-4AC0-A452-FE8A26287020}">
      <dgm:prSet/>
      <dgm:spPr/>
      <dgm:t>
        <a:bodyPr/>
        <a:lstStyle/>
        <a:p>
          <a:endParaRPr lang="en-GB"/>
        </a:p>
      </dgm:t>
    </dgm:pt>
    <dgm:pt modelId="{228925D2-4444-48DA-AA6D-5CC938E44A0D}" type="sibTrans" cxnId="{7034A6B4-A35A-4AC0-A452-FE8A26287020}">
      <dgm:prSet/>
      <dgm:spPr/>
      <dgm:t>
        <a:bodyPr/>
        <a:lstStyle/>
        <a:p>
          <a:endParaRPr lang="en-GB"/>
        </a:p>
      </dgm:t>
    </dgm:pt>
    <dgm:pt modelId="{278D9D7D-1AB7-4D9D-9C70-DAC118B8752B}">
      <dgm:prSet custT="1"/>
      <dgm:spPr/>
      <dgm:t>
        <a:bodyPr/>
        <a:lstStyle/>
        <a:p>
          <a:r>
            <a:rPr lang="en-GB" sz="2000" dirty="0" smtClean="0"/>
            <a:t>Draft</a:t>
          </a:r>
          <a:r>
            <a:rPr lang="en-GB" sz="1900" dirty="0" smtClean="0"/>
            <a:t> Terms of Reference</a:t>
          </a:r>
          <a:endParaRPr lang="en-GB" sz="1900"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FF1B19FA-0096-4224-858D-633F7CA43087}">
      <dgm:prSet phldrT="[Text]" custT="1"/>
      <dgm:spPr/>
      <dgm:t>
        <a:bodyPr/>
        <a:lstStyle/>
        <a:p>
          <a:r>
            <a:rPr lang="en-GB" sz="2000" dirty="0" smtClean="0"/>
            <a:t>Agree structure of </a:t>
          </a:r>
          <a:r>
            <a:rPr lang="en-GB" sz="2000" dirty="0" err="1" smtClean="0"/>
            <a:t>CfT</a:t>
          </a:r>
          <a:endParaRPr lang="en-GB" sz="2000" dirty="0"/>
        </a:p>
      </dgm:t>
    </dgm:pt>
    <dgm:pt modelId="{6D3AF0A0-E732-4409-BC1B-9E25071AD6DD}" type="sibTrans" cxnId="{DCDAD574-4BB3-4600-88AA-46CAC57FD3F4}">
      <dgm:prSet/>
      <dgm:spPr/>
      <dgm:t>
        <a:bodyPr/>
        <a:lstStyle/>
        <a:p>
          <a:endParaRPr lang="en-GB"/>
        </a:p>
      </dgm:t>
    </dgm:pt>
    <dgm:pt modelId="{1AEEB8DE-CAE2-4134-A253-AD3CEF4C6F42}" type="parTrans" cxnId="{DCDAD574-4BB3-4600-88AA-46CAC57FD3F4}">
      <dgm:prSet/>
      <dgm:spPr/>
      <dgm:t>
        <a:bodyPr/>
        <a:lstStyle/>
        <a:p>
          <a:endParaRPr lang="en-GB"/>
        </a:p>
      </dgm:t>
    </dgm:pt>
    <dgm:pt modelId="{32634BCF-99ED-470C-B4B4-B72840BFEBC6}" type="pres">
      <dgm:prSet presAssocID="{F8D4C336-016E-4E5C-B964-7ABD9B5B7414}" presName="Name0" presStyleCnt="0">
        <dgm:presLayoutVars>
          <dgm:dir/>
          <dgm:animLvl val="lvl"/>
          <dgm:resizeHandles val="exact"/>
        </dgm:presLayoutVars>
      </dgm:prSet>
      <dgm:spPr/>
    </dgm:pt>
    <dgm:pt modelId="{513B483B-CD9E-493F-A800-F19A9316E921}" type="pres">
      <dgm:prSet presAssocID="{FF1B19FA-0096-4224-858D-633F7CA43087}" presName="parTxOnly" presStyleLbl="node1" presStyleIdx="0" presStyleCnt="4">
        <dgm:presLayoutVars>
          <dgm:chMax val="0"/>
          <dgm:chPref val="0"/>
          <dgm:bulletEnabled val="1"/>
        </dgm:presLayoutVars>
      </dgm:prSet>
      <dgm:spPr/>
      <dgm:t>
        <a:bodyPr/>
        <a:lstStyle/>
        <a:p>
          <a:endParaRPr lang="en-GB"/>
        </a:p>
      </dgm:t>
    </dgm:pt>
    <dgm:pt modelId="{469BF6A2-1643-4064-B2FF-F7DC41B9E13D}" type="pres">
      <dgm:prSet presAssocID="{6D3AF0A0-E732-4409-BC1B-9E25071AD6DD}" presName="parTxOnlySpace" presStyleCnt="0"/>
      <dgm:spPr/>
    </dgm:pt>
    <dgm:pt modelId="{B063EC50-67BA-4641-AAC7-8106F824A0DC}" type="pres">
      <dgm:prSet presAssocID="{278D9D7D-1AB7-4D9D-9C70-DAC118B8752B}" presName="parTxOnly" presStyleLbl="node1" presStyleIdx="1" presStyleCnt="4">
        <dgm:presLayoutVars>
          <dgm:chMax val="0"/>
          <dgm:chPref val="0"/>
          <dgm:bulletEnabled val="1"/>
        </dgm:presLayoutVars>
      </dgm:prSet>
      <dgm:spPr/>
      <dgm:t>
        <a:bodyPr/>
        <a:lstStyle/>
        <a:p>
          <a:endParaRPr lang="en-GB"/>
        </a:p>
      </dgm:t>
    </dgm:pt>
    <dgm:pt modelId="{08ED9E7A-DA8C-4297-B047-88CFF95D988E}" type="pres">
      <dgm:prSet presAssocID="{0BE39C1B-CC25-4915-A204-97B3E46368B4}" presName="parTxOnlySpace" presStyleCnt="0"/>
      <dgm:spPr/>
    </dgm:pt>
    <dgm:pt modelId="{20C23F9E-B163-4912-B92A-9B5D0EE604A5}" type="pres">
      <dgm:prSet presAssocID="{E9CCBB12-ABA4-47B0-A96C-3B7EAC6C7A0E}" presName="parTxOnly" presStyleLbl="node1" presStyleIdx="2" presStyleCnt="4" custScaleX="107685">
        <dgm:presLayoutVars>
          <dgm:chMax val="0"/>
          <dgm:chPref val="0"/>
          <dgm:bulletEnabled val="1"/>
        </dgm:presLayoutVars>
      </dgm:prSet>
      <dgm:spPr/>
      <dgm:t>
        <a:bodyPr/>
        <a:lstStyle/>
        <a:p>
          <a:endParaRPr lang="en-GB"/>
        </a:p>
      </dgm:t>
    </dgm:pt>
    <dgm:pt modelId="{E972B871-9635-40B3-B7E9-BD7F8C59F874}" type="pres">
      <dgm:prSet presAssocID="{690B4BB8-9BC6-4F12-9079-481DBB7984A6}" presName="parTxOnlySpace" presStyleCnt="0"/>
      <dgm:spPr/>
    </dgm:pt>
    <dgm:pt modelId="{92015E96-8140-4FAC-B6FB-86F333CC44E9}" type="pres">
      <dgm:prSet presAssocID="{A9513098-4D4D-4C38-BFC2-6CF53D4C51F2}" presName="parTxOnly" presStyleLbl="node1" presStyleIdx="3" presStyleCnt="4">
        <dgm:presLayoutVars>
          <dgm:chMax val="0"/>
          <dgm:chPref val="0"/>
          <dgm:bulletEnabled val="1"/>
        </dgm:presLayoutVars>
      </dgm:prSet>
      <dgm:spPr/>
      <dgm:t>
        <a:bodyPr/>
        <a:lstStyle/>
        <a:p>
          <a:endParaRPr lang="en-GB"/>
        </a:p>
      </dgm:t>
    </dgm:pt>
  </dgm:ptLst>
  <dgm:cxnLst>
    <dgm:cxn modelId="{5F224B3D-7904-444E-9B56-444E5C480234}" type="presOf" srcId="{278D9D7D-1AB7-4D9D-9C70-DAC118B8752B}" destId="{B063EC50-67BA-4641-AAC7-8106F824A0DC}" srcOrd="0" destOrd="0" presId="urn:microsoft.com/office/officeart/2005/8/layout/chevron1"/>
    <dgm:cxn modelId="{38AEE475-263E-40F3-AE59-F8B687B30EE3}" srcId="{F8D4C336-016E-4E5C-B964-7ABD9B5B7414}" destId="{E9CCBB12-ABA4-47B0-A96C-3B7EAC6C7A0E}" srcOrd="2" destOrd="0" parTransId="{019E528A-018C-4B9B-A03E-154C88F8AD13}" sibTransId="{690B4BB8-9BC6-4F12-9079-481DBB7984A6}"/>
    <dgm:cxn modelId="{402CC28A-F4B1-4A9E-AEE1-E888829EBD5A}" srcId="{F8D4C336-016E-4E5C-B964-7ABD9B5B7414}" destId="{278D9D7D-1AB7-4D9D-9C70-DAC118B8752B}" srcOrd="1" destOrd="0" parTransId="{BAA86425-EF1D-4DCD-B16C-E8C7572476AD}" sibTransId="{0BE39C1B-CC25-4915-A204-97B3E46368B4}"/>
    <dgm:cxn modelId="{60208C8B-ACFE-4A15-AB27-88D8D7D43372}" type="presOf" srcId="{F8D4C336-016E-4E5C-B964-7ABD9B5B7414}" destId="{32634BCF-99ED-470C-B4B4-B72840BFEBC6}" srcOrd="0" destOrd="0" presId="urn:microsoft.com/office/officeart/2005/8/layout/chevron1"/>
    <dgm:cxn modelId="{7034A6B4-A35A-4AC0-A452-FE8A26287020}" srcId="{F8D4C336-016E-4E5C-B964-7ABD9B5B7414}" destId="{A9513098-4D4D-4C38-BFC2-6CF53D4C51F2}" srcOrd="3" destOrd="0" parTransId="{A0C2C1CD-F484-46B6-97C4-37F094257435}" sibTransId="{228925D2-4444-48DA-AA6D-5CC938E44A0D}"/>
    <dgm:cxn modelId="{F8255236-67DD-46A8-9B6A-E9E3D60AA29A}" type="presOf" srcId="{E9CCBB12-ABA4-47B0-A96C-3B7EAC6C7A0E}" destId="{20C23F9E-B163-4912-B92A-9B5D0EE604A5}" srcOrd="0" destOrd="0" presId="urn:microsoft.com/office/officeart/2005/8/layout/chevron1"/>
    <dgm:cxn modelId="{1EC1FB55-90E9-4AD9-AEC2-EADDF368BE54}" type="presOf" srcId="{FF1B19FA-0096-4224-858D-633F7CA43087}" destId="{513B483B-CD9E-493F-A800-F19A9316E921}" srcOrd="0" destOrd="0" presId="urn:microsoft.com/office/officeart/2005/8/layout/chevron1"/>
    <dgm:cxn modelId="{FBC8843B-7585-4FF7-B273-7D44EEB4ACA8}" type="presOf" srcId="{A9513098-4D4D-4C38-BFC2-6CF53D4C51F2}" destId="{92015E96-8140-4FAC-B6FB-86F333CC44E9}" srcOrd="0" destOrd="0" presId="urn:microsoft.com/office/officeart/2005/8/layout/chevron1"/>
    <dgm:cxn modelId="{DCDAD574-4BB3-4600-88AA-46CAC57FD3F4}" srcId="{F8D4C336-016E-4E5C-B964-7ABD9B5B7414}" destId="{FF1B19FA-0096-4224-858D-633F7CA43087}" srcOrd="0" destOrd="0" parTransId="{1AEEB8DE-CAE2-4134-A253-AD3CEF4C6F42}" sibTransId="{6D3AF0A0-E732-4409-BC1B-9E25071AD6DD}"/>
    <dgm:cxn modelId="{89919E4B-A16F-4E8B-AB32-FCF23F9B0C3A}" type="presParOf" srcId="{32634BCF-99ED-470C-B4B4-B72840BFEBC6}" destId="{513B483B-CD9E-493F-A800-F19A9316E921}" srcOrd="0" destOrd="0" presId="urn:microsoft.com/office/officeart/2005/8/layout/chevron1"/>
    <dgm:cxn modelId="{D68EF924-F90B-4EF0-98E8-B18A1BC0D1CB}" type="presParOf" srcId="{32634BCF-99ED-470C-B4B4-B72840BFEBC6}" destId="{469BF6A2-1643-4064-B2FF-F7DC41B9E13D}" srcOrd="1" destOrd="0" presId="urn:microsoft.com/office/officeart/2005/8/layout/chevron1"/>
    <dgm:cxn modelId="{DB1FA541-5451-4DA8-9197-321CE88D3766}" type="presParOf" srcId="{32634BCF-99ED-470C-B4B4-B72840BFEBC6}" destId="{B063EC50-67BA-4641-AAC7-8106F824A0DC}" srcOrd="2" destOrd="0" presId="urn:microsoft.com/office/officeart/2005/8/layout/chevron1"/>
    <dgm:cxn modelId="{104DB7BF-84BE-412B-A9CE-D7FD0F108A9E}" type="presParOf" srcId="{32634BCF-99ED-470C-B4B4-B72840BFEBC6}" destId="{08ED9E7A-DA8C-4297-B047-88CFF95D988E}" srcOrd="3" destOrd="0" presId="urn:microsoft.com/office/officeart/2005/8/layout/chevron1"/>
    <dgm:cxn modelId="{C6448C64-E668-41AF-89F3-BA5983A0F1A7}" type="presParOf" srcId="{32634BCF-99ED-470C-B4B4-B72840BFEBC6}" destId="{20C23F9E-B163-4912-B92A-9B5D0EE604A5}" srcOrd="4" destOrd="0" presId="urn:microsoft.com/office/officeart/2005/8/layout/chevron1"/>
    <dgm:cxn modelId="{DD2333BB-E6BC-4586-B610-29E990CE67BC}" type="presParOf" srcId="{32634BCF-99ED-470C-B4B4-B72840BFEBC6}" destId="{E972B871-9635-40B3-B7E9-BD7F8C59F874}" srcOrd="5" destOrd="0" presId="urn:microsoft.com/office/officeart/2005/8/layout/chevron1"/>
    <dgm:cxn modelId="{C718EA85-6E12-48EE-A649-C26EE0041903}" type="presParOf" srcId="{32634BCF-99ED-470C-B4B4-B72840BFEBC6}" destId="{92015E96-8140-4FAC-B6FB-86F333CC44E9}"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FF1B19FA-0096-4224-858D-633F7CA43087}">
      <dgm:prSet phldrT="[Text]" custT="1"/>
      <dgm:spPr/>
      <dgm:t>
        <a:bodyPr/>
        <a:lstStyle/>
        <a:p>
          <a:r>
            <a:rPr lang="en-GB" sz="2000" dirty="0" smtClean="0"/>
            <a:t>Draft contract</a:t>
          </a:r>
          <a:endParaRPr lang="en-GB" sz="2000" dirty="0"/>
        </a:p>
      </dgm:t>
    </dgm:pt>
    <dgm:pt modelId="{1AEEB8DE-CAE2-4134-A253-AD3CEF4C6F42}" type="parTrans" cxnId="{DCDAD574-4BB3-4600-88AA-46CAC57FD3F4}">
      <dgm:prSet/>
      <dgm:spPr/>
      <dgm:t>
        <a:bodyPr/>
        <a:lstStyle/>
        <a:p>
          <a:endParaRPr lang="en-GB"/>
        </a:p>
      </dgm:t>
    </dgm:pt>
    <dgm:pt modelId="{6D3AF0A0-E732-4409-BC1B-9E25071AD6DD}" type="sibTrans" cxnId="{DCDAD574-4BB3-4600-88AA-46CAC57FD3F4}">
      <dgm:prSet/>
      <dgm:spPr/>
      <dgm:t>
        <a:bodyPr/>
        <a:lstStyle/>
        <a:p>
          <a:endParaRPr lang="en-GB"/>
        </a:p>
      </dgm:t>
    </dgm:pt>
    <dgm:pt modelId="{E9CCBB12-ABA4-47B0-A96C-3B7EAC6C7A0E}">
      <dgm:prSet custT="1"/>
      <dgm:spPr/>
      <dgm:t>
        <a:bodyPr/>
        <a:lstStyle/>
        <a:p>
          <a:r>
            <a:rPr lang="en-GB" sz="2000" dirty="0" smtClean="0"/>
            <a:t>Contract signed</a:t>
          </a:r>
          <a:endParaRPr lang="en-GB" sz="2000" dirty="0"/>
        </a:p>
      </dgm:t>
    </dgm:pt>
    <dgm:pt modelId="{019E528A-018C-4B9B-A03E-154C88F8AD13}" type="parTrans" cxnId="{38AEE475-263E-40F3-AE59-F8B687B30EE3}">
      <dgm:prSet/>
      <dgm:spPr/>
      <dgm:t>
        <a:bodyPr/>
        <a:lstStyle/>
        <a:p>
          <a:endParaRPr lang="en-GB"/>
        </a:p>
      </dgm:t>
    </dgm:pt>
    <dgm:pt modelId="{690B4BB8-9BC6-4F12-9079-481DBB7984A6}" type="sibTrans" cxnId="{38AEE475-263E-40F3-AE59-F8B687B30EE3}">
      <dgm:prSet/>
      <dgm:spPr/>
      <dgm:t>
        <a:bodyPr/>
        <a:lstStyle/>
        <a:p>
          <a:endParaRPr lang="en-GB"/>
        </a:p>
      </dgm:t>
    </dgm:pt>
    <dgm:pt modelId="{278D9D7D-1AB7-4D9D-9C70-DAC118B8752B}">
      <dgm:prSet custT="1"/>
      <dgm:spPr/>
      <dgm:t>
        <a:bodyPr/>
        <a:lstStyle/>
        <a:p>
          <a:r>
            <a:rPr lang="en-GB" sz="2000" dirty="0" smtClean="0"/>
            <a:t>Procurement Board</a:t>
          </a:r>
          <a:endParaRPr lang="en-GB" sz="2000"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32634BCF-99ED-470C-B4B4-B72840BFEBC6}" type="pres">
      <dgm:prSet presAssocID="{F8D4C336-016E-4E5C-B964-7ABD9B5B7414}" presName="Name0" presStyleCnt="0">
        <dgm:presLayoutVars>
          <dgm:dir/>
          <dgm:animLvl val="lvl"/>
          <dgm:resizeHandles val="exact"/>
        </dgm:presLayoutVars>
      </dgm:prSet>
      <dgm:spPr/>
    </dgm:pt>
    <dgm:pt modelId="{5AEA11D5-9DE0-4637-A1F8-0F87898AAB0D}" type="pres">
      <dgm:prSet presAssocID="{FF1B19FA-0096-4224-858D-633F7CA43087}" presName="parTxOnly" presStyleLbl="node1" presStyleIdx="0" presStyleCnt="3">
        <dgm:presLayoutVars>
          <dgm:chMax val="0"/>
          <dgm:chPref val="0"/>
          <dgm:bulletEnabled val="1"/>
        </dgm:presLayoutVars>
      </dgm:prSet>
      <dgm:spPr/>
      <dgm:t>
        <a:bodyPr/>
        <a:lstStyle/>
        <a:p>
          <a:endParaRPr lang="en-GB"/>
        </a:p>
      </dgm:t>
    </dgm:pt>
    <dgm:pt modelId="{799E9A4D-6115-42B2-8981-EBB9E3B0B041}" type="pres">
      <dgm:prSet presAssocID="{6D3AF0A0-E732-4409-BC1B-9E25071AD6DD}" presName="parTxOnlySpace" presStyleCnt="0"/>
      <dgm:spPr/>
    </dgm:pt>
    <dgm:pt modelId="{429C4856-E46C-4ED9-97E8-392F880F6FAB}" type="pres">
      <dgm:prSet presAssocID="{278D9D7D-1AB7-4D9D-9C70-DAC118B8752B}" presName="parTxOnly" presStyleLbl="node1" presStyleIdx="1" presStyleCnt="3">
        <dgm:presLayoutVars>
          <dgm:chMax val="0"/>
          <dgm:chPref val="0"/>
          <dgm:bulletEnabled val="1"/>
        </dgm:presLayoutVars>
      </dgm:prSet>
      <dgm:spPr/>
      <dgm:t>
        <a:bodyPr/>
        <a:lstStyle/>
        <a:p>
          <a:endParaRPr lang="en-GB"/>
        </a:p>
      </dgm:t>
    </dgm:pt>
    <dgm:pt modelId="{16108B1C-4850-4FE0-9030-33BDD6B903CD}" type="pres">
      <dgm:prSet presAssocID="{0BE39C1B-CC25-4915-A204-97B3E46368B4}" presName="parTxOnlySpace" presStyleCnt="0"/>
      <dgm:spPr/>
    </dgm:pt>
    <dgm:pt modelId="{305D47EA-BA5D-4E57-B250-FEB04AED77ED}" type="pres">
      <dgm:prSet presAssocID="{E9CCBB12-ABA4-47B0-A96C-3B7EAC6C7A0E}" presName="parTxOnly" presStyleLbl="node1" presStyleIdx="2" presStyleCnt="3">
        <dgm:presLayoutVars>
          <dgm:chMax val="0"/>
          <dgm:chPref val="0"/>
          <dgm:bulletEnabled val="1"/>
        </dgm:presLayoutVars>
      </dgm:prSet>
      <dgm:spPr/>
      <dgm:t>
        <a:bodyPr/>
        <a:lstStyle/>
        <a:p>
          <a:endParaRPr lang="en-GB"/>
        </a:p>
      </dgm:t>
    </dgm:pt>
  </dgm:ptLst>
  <dgm:cxnLst>
    <dgm:cxn modelId="{DCDAD574-4BB3-4600-88AA-46CAC57FD3F4}" srcId="{F8D4C336-016E-4E5C-B964-7ABD9B5B7414}" destId="{FF1B19FA-0096-4224-858D-633F7CA43087}" srcOrd="0" destOrd="0" parTransId="{1AEEB8DE-CAE2-4134-A253-AD3CEF4C6F42}" sibTransId="{6D3AF0A0-E732-4409-BC1B-9E25071AD6DD}"/>
    <dgm:cxn modelId="{548A0EC2-6598-449E-8EB7-02828FB850C4}" type="presOf" srcId="{FF1B19FA-0096-4224-858D-633F7CA43087}" destId="{5AEA11D5-9DE0-4637-A1F8-0F87898AAB0D}" srcOrd="0" destOrd="0" presId="urn:microsoft.com/office/officeart/2005/8/layout/chevron1"/>
    <dgm:cxn modelId="{402CC28A-F4B1-4A9E-AEE1-E888829EBD5A}" srcId="{F8D4C336-016E-4E5C-B964-7ABD9B5B7414}" destId="{278D9D7D-1AB7-4D9D-9C70-DAC118B8752B}" srcOrd="1" destOrd="0" parTransId="{BAA86425-EF1D-4DCD-B16C-E8C7572476AD}" sibTransId="{0BE39C1B-CC25-4915-A204-97B3E46368B4}"/>
    <dgm:cxn modelId="{8A06C285-E2B1-4F36-B043-F5178A3CD83F}" type="presOf" srcId="{278D9D7D-1AB7-4D9D-9C70-DAC118B8752B}" destId="{429C4856-E46C-4ED9-97E8-392F880F6FAB}" srcOrd="0" destOrd="0" presId="urn:microsoft.com/office/officeart/2005/8/layout/chevron1"/>
    <dgm:cxn modelId="{03AED7DC-EB19-4945-8B9F-2B7EE6A27663}" type="presOf" srcId="{E9CCBB12-ABA4-47B0-A96C-3B7EAC6C7A0E}" destId="{305D47EA-BA5D-4E57-B250-FEB04AED77ED}" srcOrd="0" destOrd="0" presId="urn:microsoft.com/office/officeart/2005/8/layout/chevron1"/>
    <dgm:cxn modelId="{38AEE475-263E-40F3-AE59-F8B687B30EE3}" srcId="{F8D4C336-016E-4E5C-B964-7ABD9B5B7414}" destId="{E9CCBB12-ABA4-47B0-A96C-3B7EAC6C7A0E}" srcOrd="2" destOrd="0" parTransId="{019E528A-018C-4B9B-A03E-154C88F8AD13}" sibTransId="{690B4BB8-9BC6-4F12-9079-481DBB7984A6}"/>
    <dgm:cxn modelId="{30DDF399-1597-4DB6-9AE7-4C4E959A2507}" type="presOf" srcId="{F8D4C336-016E-4E5C-B964-7ABD9B5B7414}" destId="{32634BCF-99ED-470C-B4B4-B72840BFEBC6}" srcOrd="0" destOrd="0" presId="urn:microsoft.com/office/officeart/2005/8/layout/chevron1"/>
    <dgm:cxn modelId="{9813A7CC-8209-4272-AEB2-DB5647F53E04}" type="presParOf" srcId="{32634BCF-99ED-470C-B4B4-B72840BFEBC6}" destId="{5AEA11D5-9DE0-4637-A1F8-0F87898AAB0D}" srcOrd="0" destOrd="0" presId="urn:microsoft.com/office/officeart/2005/8/layout/chevron1"/>
    <dgm:cxn modelId="{47660BD4-0517-444E-B9DE-C12FD613A9D1}" type="presParOf" srcId="{32634BCF-99ED-470C-B4B4-B72840BFEBC6}" destId="{799E9A4D-6115-42B2-8981-EBB9E3B0B041}" srcOrd="1" destOrd="0" presId="urn:microsoft.com/office/officeart/2005/8/layout/chevron1"/>
    <dgm:cxn modelId="{7A396C61-EF40-48A8-988D-DAE58ABA9546}" type="presParOf" srcId="{32634BCF-99ED-470C-B4B4-B72840BFEBC6}" destId="{429C4856-E46C-4ED9-97E8-392F880F6FAB}" srcOrd="2" destOrd="0" presId="urn:microsoft.com/office/officeart/2005/8/layout/chevron1"/>
    <dgm:cxn modelId="{4F98088A-8F60-4B07-8C5E-C13FAA6A4B55}" type="presParOf" srcId="{32634BCF-99ED-470C-B4B4-B72840BFEBC6}" destId="{16108B1C-4850-4FE0-9030-33BDD6B903CD}" srcOrd="3" destOrd="0" presId="urn:microsoft.com/office/officeart/2005/8/layout/chevron1"/>
    <dgm:cxn modelId="{47546DE8-CCE9-47A7-8DC4-8F805EAA1EF3}" type="presParOf" srcId="{32634BCF-99ED-470C-B4B4-B72840BFEBC6}" destId="{305D47EA-BA5D-4E57-B250-FEB04AED77ED}" srcOrd="4" destOrd="0" presId="urn:microsoft.com/office/officeart/2005/8/layout/chevro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FF1B19FA-0096-4224-858D-633F7CA43087}">
      <dgm:prSet phldrT="[Text]"/>
      <dgm:spPr/>
      <dgm:t>
        <a:bodyPr/>
        <a:lstStyle/>
        <a:p>
          <a:r>
            <a:rPr lang="en-GB" dirty="0" smtClean="0"/>
            <a:t>Deadline for Submission</a:t>
          </a:r>
          <a:endParaRPr lang="en-GB" dirty="0"/>
        </a:p>
      </dgm:t>
    </dgm:pt>
    <dgm:pt modelId="{1AEEB8DE-CAE2-4134-A253-AD3CEF4C6F42}" type="parTrans" cxnId="{DCDAD574-4BB3-4600-88AA-46CAC57FD3F4}">
      <dgm:prSet/>
      <dgm:spPr/>
      <dgm:t>
        <a:bodyPr/>
        <a:lstStyle/>
        <a:p>
          <a:endParaRPr lang="en-GB"/>
        </a:p>
      </dgm:t>
    </dgm:pt>
    <dgm:pt modelId="{6D3AF0A0-E732-4409-BC1B-9E25071AD6DD}" type="sibTrans" cxnId="{DCDAD574-4BB3-4600-88AA-46CAC57FD3F4}">
      <dgm:prSet/>
      <dgm:spPr/>
      <dgm:t>
        <a:bodyPr/>
        <a:lstStyle/>
        <a:p>
          <a:endParaRPr lang="en-GB"/>
        </a:p>
      </dgm:t>
    </dgm:pt>
    <dgm:pt modelId="{E9CCBB12-ABA4-47B0-A96C-3B7EAC6C7A0E}">
      <dgm:prSet/>
      <dgm:spPr/>
      <dgm:t>
        <a:bodyPr/>
        <a:lstStyle/>
        <a:p>
          <a:r>
            <a:rPr lang="en-GB" dirty="0" smtClean="0"/>
            <a:t>Technical Review Report</a:t>
          </a:r>
          <a:endParaRPr lang="en-GB" dirty="0"/>
        </a:p>
      </dgm:t>
    </dgm:pt>
    <dgm:pt modelId="{019E528A-018C-4B9B-A03E-154C88F8AD13}" type="parTrans" cxnId="{38AEE475-263E-40F3-AE59-F8B687B30EE3}">
      <dgm:prSet/>
      <dgm:spPr/>
      <dgm:t>
        <a:bodyPr/>
        <a:lstStyle/>
        <a:p>
          <a:endParaRPr lang="en-GB"/>
        </a:p>
      </dgm:t>
    </dgm:pt>
    <dgm:pt modelId="{690B4BB8-9BC6-4F12-9079-481DBB7984A6}" type="sibTrans" cxnId="{38AEE475-263E-40F3-AE59-F8B687B30EE3}">
      <dgm:prSet/>
      <dgm:spPr/>
      <dgm:t>
        <a:bodyPr/>
        <a:lstStyle/>
        <a:p>
          <a:endParaRPr lang="en-GB"/>
        </a:p>
      </dgm:t>
    </dgm:pt>
    <dgm:pt modelId="{A9513098-4D4D-4C38-BFC2-6CF53D4C51F2}">
      <dgm:prSet/>
      <dgm:spPr/>
      <dgm:t>
        <a:bodyPr/>
        <a:lstStyle/>
        <a:p>
          <a:r>
            <a:rPr lang="en-GB" dirty="0" smtClean="0"/>
            <a:t>IAG/SDG review</a:t>
          </a:r>
          <a:endParaRPr lang="en-GB" dirty="0"/>
        </a:p>
      </dgm:t>
    </dgm:pt>
    <dgm:pt modelId="{A0C2C1CD-F484-46B6-97C4-37F094257435}" type="parTrans" cxnId="{7034A6B4-A35A-4AC0-A452-FE8A26287020}">
      <dgm:prSet/>
      <dgm:spPr/>
      <dgm:t>
        <a:bodyPr/>
        <a:lstStyle/>
        <a:p>
          <a:endParaRPr lang="en-GB"/>
        </a:p>
      </dgm:t>
    </dgm:pt>
    <dgm:pt modelId="{228925D2-4444-48DA-AA6D-5CC938E44A0D}" type="sibTrans" cxnId="{7034A6B4-A35A-4AC0-A452-FE8A26287020}">
      <dgm:prSet/>
      <dgm:spPr/>
      <dgm:t>
        <a:bodyPr/>
        <a:lstStyle/>
        <a:p>
          <a:endParaRPr lang="en-GB"/>
        </a:p>
      </dgm:t>
    </dgm:pt>
    <dgm:pt modelId="{278D9D7D-1AB7-4D9D-9C70-DAC118B8752B}">
      <dgm:prSet/>
      <dgm:spPr/>
      <dgm:t>
        <a:bodyPr/>
        <a:lstStyle/>
        <a:p>
          <a:r>
            <a:rPr lang="en-GB" dirty="0" smtClean="0"/>
            <a:t>Technical Review Panel</a:t>
          </a:r>
          <a:endParaRPr lang="en-GB"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571152E2-E1C6-47AA-8554-E83067FC8FC8}">
      <dgm:prSet phldrT="[Text]" custT="1"/>
      <dgm:spPr/>
      <dgm:t>
        <a:bodyPr anchor="t"/>
        <a:lstStyle/>
        <a:p>
          <a:pPr algn="ctr"/>
          <a:r>
            <a:rPr lang="en-GB" sz="1800" b="0" dirty="0" smtClean="0">
              <a:solidFill>
                <a:schemeClr val="tx1"/>
              </a:solidFill>
            </a:rPr>
            <a:t>   </a:t>
          </a:r>
          <a:r>
            <a:rPr lang="en-GB" sz="1800" b="0" dirty="0" smtClean="0">
              <a:solidFill>
                <a:schemeClr val="bg1"/>
              </a:solidFill>
            </a:rPr>
            <a:t>August</a:t>
          </a:r>
          <a:endParaRPr lang="en-GB" sz="1800" b="0" dirty="0">
            <a:solidFill>
              <a:schemeClr val="bg1"/>
            </a:solidFill>
          </a:endParaRPr>
        </a:p>
      </dgm:t>
    </dgm:pt>
    <dgm:pt modelId="{1B832086-F3B4-41EB-A7F7-56ACB6D5E77A}" type="parTrans" cxnId="{F20A1E30-2BF3-44EB-8E02-2A287843DBFE}">
      <dgm:prSet/>
      <dgm:spPr/>
      <dgm:t>
        <a:bodyPr/>
        <a:lstStyle/>
        <a:p>
          <a:endParaRPr lang="en-US"/>
        </a:p>
      </dgm:t>
    </dgm:pt>
    <dgm:pt modelId="{5E5BEC0A-1B78-47A6-9FDB-FF6AE9F04EEB}" type="sibTrans" cxnId="{F20A1E30-2BF3-44EB-8E02-2A287843DBFE}">
      <dgm:prSet/>
      <dgm:spPr/>
      <dgm:t>
        <a:bodyPr/>
        <a:lstStyle/>
        <a:p>
          <a:endParaRPr lang="en-US"/>
        </a:p>
      </dgm:t>
    </dgm:pt>
    <dgm:pt modelId="{90437BF5-E047-4DBF-9424-7787D2E213CD}">
      <dgm:prSet custT="1"/>
      <dgm:spPr/>
      <dgm:t>
        <a:bodyPr/>
        <a:lstStyle/>
        <a:p>
          <a:r>
            <a:rPr lang="en-GB" sz="1800" dirty="0" smtClean="0">
              <a:solidFill>
                <a:schemeClr val="tx1"/>
              </a:solidFill>
            </a:rPr>
            <a:t>  </a:t>
          </a:r>
          <a:r>
            <a:rPr lang="en-GB" sz="1800" dirty="0" smtClean="0">
              <a:solidFill>
                <a:schemeClr val="bg1"/>
              </a:solidFill>
            </a:rPr>
            <a:t>September</a:t>
          </a:r>
          <a:endParaRPr lang="en-GB" sz="1800" dirty="0"/>
        </a:p>
      </dgm:t>
    </dgm:pt>
    <dgm:pt modelId="{66DB4EC7-C725-4872-B4DA-620AE5E976A7}" type="parTrans" cxnId="{F17EA89D-33A4-4AC1-82D1-F5D773873819}">
      <dgm:prSet/>
      <dgm:spPr/>
      <dgm:t>
        <a:bodyPr/>
        <a:lstStyle/>
        <a:p>
          <a:endParaRPr lang="en-US"/>
        </a:p>
      </dgm:t>
    </dgm:pt>
    <dgm:pt modelId="{A9CBE499-9A5F-4386-9BF1-3E5F42359D26}" type="sibTrans" cxnId="{F17EA89D-33A4-4AC1-82D1-F5D773873819}">
      <dgm:prSet/>
      <dgm:spPr/>
      <dgm:t>
        <a:bodyPr/>
        <a:lstStyle/>
        <a:p>
          <a:endParaRPr lang="en-US"/>
        </a:p>
      </dgm:t>
    </dgm:pt>
    <dgm:pt modelId="{866AC4B2-B64F-4C56-9301-684F008B01F3}">
      <dgm:prSet/>
      <dgm:spPr/>
      <dgm:t>
        <a:bodyPr/>
        <a:lstStyle/>
        <a:p>
          <a:r>
            <a:rPr lang="en-GB" dirty="0" smtClean="0"/>
            <a:t>7</a:t>
          </a:r>
          <a:r>
            <a:rPr lang="en-GB" dirty="0" smtClean="0">
              <a:solidFill>
                <a:schemeClr val="bg1"/>
              </a:solidFill>
            </a:rPr>
            <a:t>September</a:t>
          </a:r>
          <a:endParaRPr lang="en-GB" dirty="0">
            <a:solidFill>
              <a:schemeClr val="bg1"/>
            </a:solidFill>
          </a:endParaRPr>
        </a:p>
      </dgm:t>
    </dgm:pt>
    <dgm:pt modelId="{76613FB5-2DEB-4B83-83B8-27167C6EEA37}" type="parTrans" cxnId="{F79F8B97-D1F1-433B-97FE-AD2EAE98EDAF}">
      <dgm:prSet/>
      <dgm:spPr/>
      <dgm:t>
        <a:bodyPr/>
        <a:lstStyle/>
        <a:p>
          <a:endParaRPr lang="en-US"/>
        </a:p>
      </dgm:t>
    </dgm:pt>
    <dgm:pt modelId="{EA6908CA-D237-4A30-8A95-2C030FF939E2}" type="sibTrans" cxnId="{F79F8B97-D1F1-433B-97FE-AD2EAE98EDAF}">
      <dgm:prSet/>
      <dgm:spPr/>
      <dgm:t>
        <a:bodyPr/>
        <a:lstStyle/>
        <a:p>
          <a:endParaRPr lang="en-US"/>
        </a:p>
      </dgm:t>
    </dgm:pt>
    <dgm:pt modelId="{22E6E2E0-E993-4725-8491-22FCFF3594CB}">
      <dgm:prSet/>
      <dgm:spPr/>
      <dgm:t>
        <a:bodyPr/>
        <a:lstStyle/>
        <a:p>
          <a:r>
            <a:rPr lang="en-GB" dirty="0" smtClean="0"/>
            <a:t>10 </a:t>
          </a:r>
          <a:r>
            <a:rPr lang="en-GB" dirty="0" smtClean="0">
              <a:solidFill>
                <a:schemeClr val="bg1"/>
              </a:solidFill>
            </a:rPr>
            <a:t>October</a:t>
          </a:r>
          <a:endParaRPr lang="en-GB" dirty="0">
            <a:solidFill>
              <a:schemeClr val="bg1"/>
            </a:solidFill>
          </a:endParaRPr>
        </a:p>
      </dgm:t>
    </dgm:pt>
    <dgm:pt modelId="{F56681D6-5FE2-4B66-B2FF-01AF7EDBD55E}" type="parTrans" cxnId="{D7DCB85B-0384-4687-A77D-7896983E36E7}">
      <dgm:prSet/>
      <dgm:spPr/>
      <dgm:t>
        <a:bodyPr/>
        <a:lstStyle/>
        <a:p>
          <a:endParaRPr lang="en-US"/>
        </a:p>
      </dgm:t>
    </dgm:pt>
    <dgm:pt modelId="{09802224-9884-4CDA-8926-A73C01716622}" type="sibTrans" cxnId="{D7DCB85B-0384-4687-A77D-7896983E36E7}">
      <dgm:prSet/>
      <dgm:spPr/>
      <dgm:t>
        <a:bodyPr/>
        <a:lstStyle/>
        <a:p>
          <a:endParaRPr lang="en-US"/>
        </a:p>
      </dgm:t>
    </dgm:pt>
    <dgm:pt modelId="{707B5E76-D6DB-4A73-B4BC-4EE1B7249E1B}">
      <dgm:prSet/>
      <dgm:spPr/>
      <dgm:t>
        <a:bodyPr/>
        <a:lstStyle/>
        <a:p>
          <a:r>
            <a:rPr lang="en-GB" sz="1400" dirty="0" smtClean="0"/>
            <a:t>30-31 May 2011</a:t>
          </a:r>
          <a:endParaRPr lang="en-GB" sz="1400" dirty="0"/>
        </a:p>
      </dgm:t>
    </dgm:pt>
    <dgm:pt modelId="{018738EA-07BF-467D-B2EE-FDC2A85F970D}" type="parTrans" cxnId="{32B5E02C-E4F9-4268-9D77-23080C5BDBFC}">
      <dgm:prSet/>
      <dgm:spPr/>
      <dgm:t>
        <a:bodyPr/>
        <a:lstStyle/>
        <a:p>
          <a:endParaRPr lang="en-US"/>
        </a:p>
      </dgm:t>
    </dgm:pt>
    <dgm:pt modelId="{2EEA0EF9-B2BF-47FB-9730-A4A4F36DF961}" type="sibTrans" cxnId="{32B5E02C-E4F9-4268-9D77-23080C5BDBFC}">
      <dgm:prSet/>
      <dgm:spPr/>
      <dgm:t>
        <a:bodyPr/>
        <a:lstStyle/>
        <a:p>
          <a:endParaRPr lang="en-US"/>
        </a:p>
      </dgm:t>
    </dgm:pt>
    <dgm:pt modelId="{32634BCF-99ED-470C-B4B4-B72840BFEBC6}" type="pres">
      <dgm:prSet presAssocID="{F8D4C336-016E-4E5C-B964-7ABD9B5B7414}" presName="Name0" presStyleCnt="0">
        <dgm:presLayoutVars>
          <dgm:dir/>
          <dgm:animLvl val="lvl"/>
          <dgm:resizeHandles val="exact"/>
        </dgm:presLayoutVars>
      </dgm:prSet>
      <dgm:spPr/>
    </dgm:pt>
    <dgm:pt modelId="{F25BA52F-BB70-4A96-88FE-23EE2426D65B}" type="pres">
      <dgm:prSet presAssocID="{FF1B19FA-0096-4224-858D-633F7CA43087}" presName="composite" presStyleCnt="0"/>
      <dgm:spPr/>
    </dgm:pt>
    <dgm:pt modelId="{EBABFBC7-1B9D-46EB-96B8-E02D27271190}" type="pres">
      <dgm:prSet presAssocID="{FF1B19FA-0096-4224-858D-633F7CA43087}" presName="parTx" presStyleLbl="node1" presStyleIdx="0" presStyleCnt="4">
        <dgm:presLayoutVars>
          <dgm:chMax val="0"/>
          <dgm:chPref val="0"/>
          <dgm:bulletEnabled val="1"/>
        </dgm:presLayoutVars>
      </dgm:prSet>
      <dgm:spPr/>
      <dgm:t>
        <a:bodyPr/>
        <a:lstStyle/>
        <a:p>
          <a:endParaRPr lang="en-GB"/>
        </a:p>
      </dgm:t>
    </dgm:pt>
    <dgm:pt modelId="{8CB5032E-9BAA-41F3-9389-BFB9DEF65571}" type="pres">
      <dgm:prSet presAssocID="{FF1B19FA-0096-4224-858D-633F7CA43087}" presName="desTx" presStyleLbl="revTx" presStyleIdx="0" presStyleCnt="4">
        <dgm:presLayoutVars>
          <dgm:bulletEnabled val="1"/>
        </dgm:presLayoutVars>
      </dgm:prSet>
      <dgm:spPr/>
      <dgm:t>
        <a:bodyPr/>
        <a:lstStyle/>
        <a:p>
          <a:endParaRPr lang="en-GB"/>
        </a:p>
      </dgm:t>
    </dgm:pt>
    <dgm:pt modelId="{9C8AEF04-5384-4946-98A0-7E1E1E8EA987}" type="pres">
      <dgm:prSet presAssocID="{6D3AF0A0-E732-4409-BC1B-9E25071AD6DD}" presName="space" presStyleCnt="0"/>
      <dgm:spPr/>
    </dgm:pt>
    <dgm:pt modelId="{384641A2-E047-4A3D-BEF4-1A27DB54B3B6}" type="pres">
      <dgm:prSet presAssocID="{278D9D7D-1AB7-4D9D-9C70-DAC118B8752B}" presName="composite" presStyleCnt="0"/>
      <dgm:spPr/>
    </dgm:pt>
    <dgm:pt modelId="{730A49F8-9260-4558-84DA-00E7AB6FB832}" type="pres">
      <dgm:prSet presAssocID="{278D9D7D-1AB7-4D9D-9C70-DAC118B8752B}" presName="parTx" presStyleLbl="node1" presStyleIdx="1" presStyleCnt="4">
        <dgm:presLayoutVars>
          <dgm:chMax val="0"/>
          <dgm:chPref val="0"/>
          <dgm:bulletEnabled val="1"/>
        </dgm:presLayoutVars>
      </dgm:prSet>
      <dgm:spPr/>
      <dgm:t>
        <a:bodyPr/>
        <a:lstStyle/>
        <a:p>
          <a:endParaRPr lang="en-GB"/>
        </a:p>
      </dgm:t>
    </dgm:pt>
    <dgm:pt modelId="{E7B99D02-2A0B-4AFF-B543-7502FCFB7773}" type="pres">
      <dgm:prSet presAssocID="{278D9D7D-1AB7-4D9D-9C70-DAC118B8752B}" presName="desTx" presStyleLbl="revTx" presStyleIdx="1" presStyleCnt="4">
        <dgm:presLayoutVars>
          <dgm:bulletEnabled val="1"/>
        </dgm:presLayoutVars>
      </dgm:prSet>
      <dgm:spPr/>
      <dgm:t>
        <a:bodyPr/>
        <a:lstStyle/>
        <a:p>
          <a:endParaRPr lang="en-GB"/>
        </a:p>
      </dgm:t>
    </dgm:pt>
    <dgm:pt modelId="{03E1350E-D5F9-4D82-9ADA-D9E732DB13C5}" type="pres">
      <dgm:prSet presAssocID="{0BE39C1B-CC25-4915-A204-97B3E46368B4}" presName="space" presStyleCnt="0"/>
      <dgm:spPr/>
    </dgm:pt>
    <dgm:pt modelId="{3A0A27C3-016F-461A-90B9-D34BA41296F1}" type="pres">
      <dgm:prSet presAssocID="{E9CCBB12-ABA4-47B0-A96C-3B7EAC6C7A0E}" presName="composite" presStyleCnt="0"/>
      <dgm:spPr/>
    </dgm:pt>
    <dgm:pt modelId="{CF80ACF5-A7D3-4B86-8DDA-0FE208C55043}" type="pres">
      <dgm:prSet presAssocID="{E9CCBB12-ABA4-47B0-A96C-3B7EAC6C7A0E}" presName="parTx" presStyleLbl="node1" presStyleIdx="2" presStyleCnt="4">
        <dgm:presLayoutVars>
          <dgm:chMax val="0"/>
          <dgm:chPref val="0"/>
          <dgm:bulletEnabled val="1"/>
        </dgm:presLayoutVars>
      </dgm:prSet>
      <dgm:spPr/>
      <dgm:t>
        <a:bodyPr/>
        <a:lstStyle/>
        <a:p>
          <a:endParaRPr lang="en-GB"/>
        </a:p>
      </dgm:t>
    </dgm:pt>
    <dgm:pt modelId="{2D275790-6A3E-4C8E-A264-F3E102555740}" type="pres">
      <dgm:prSet presAssocID="{E9CCBB12-ABA4-47B0-A96C-3B7EAC6C7A0E}" presName="desTx" presStyleLbl="revTx" presStyleIdx="2" presStyleCnt="4" custScaleY="87321">
        <dgm:presLayoutVars>
          <dgm:bulletEnabled val="1"/>
        </dgm:presLayoutVars>
      </dgm:prSet>
      <dgm:spPr/>
      <dgm:t>
        <a:bodyPr/>
        <a:lstStyle/>
        <a:p>
          <a:endParaRPr lang="en-GB"/>
        </a:p>
      </dgm:t>
    </dgm:pt>
    <dgm:pt modelId="{9EDA7923-6D6B-4EE0-BF00-A86CDA3267DC}" type="pres">
      <dgm:prSet presAssocID="{690B4BB8-9BC6-4F12-9079-481DBB7984A6}" presName="space" presStyleCnt="0"/>
      <dgm:spPr/>
    </dgm:pt>
    <dgm:pt modelId="{EDA8ABA2-4A72-4355-95D5-6E966027E2D1}" type="pres">
      <dgm:prSet presAssocID="{A9513098-4D4D-4C38-BFC2-6CF53D4C51F2}" presName="composite" presStyleCnt="0"/>
      <dgm:spPr/>
    </dgm:pt>
    <dgm:pt modelId="{9BB126A4-F14D-4F0A-BEBD-634D56E5A61E}" type="pres">
      <dgm:prSet presAssocID="{A9513098-4D4D-4C38-BFC2-6CF53D4C51F2}" presName="parTx" presStyleLbl="node1" presStyleIdx="3" presStyleCnt="4">
        <dgm:presLayoutVars>
          <dgm:chMax val="0"/>
          <dgm:chPref val="0"/>
          <dgm:bulletEnabled val="1"/>
        </dgm:presLayoutVars>
      </dgm:prSet>
      <dgm:spPr/>
      <dgm:t>
        <a:bodyPr/>
        <a:lstStyle/>
        <a:p>
          <a:endParaRPr lang="en-GB"/>
        </a:p>
      </dgm:t>
    </dgm:pt>
    <dgm:pt modelId="{F1321E46-95D6-4DCB-B93A-0E0184D23C97}" type="pres">
      <dgm:prSet presAssocID="{A9513098-4D4D-4C38-BFC2-6CF53D4C51F2}" presName="desTx" presStyleLbl="revTx" presStyleIdx="3" presStyleCnt="4" custScaleY="100000">
        <dgm:presLayoutVars>
          <dgm:bulletEnabled val="1"/>
        </dgm:presLayoutVars>
      </dgm:prSet>
      <dgm:spPr/>
      <dgm:t>
        <a:bodyPr/>
        <a:lstStyle/>
        <a:p>
          <a:endParaRPr lang="en-GB"/>
        </a:p>
      </dgm:t>
    </dgm:pt>
  </dgm:ptLst>
  <dgm:cxnLst>
    <dgm:cxn modelId="{5D45AA58-58E5-48B1-8C1E-55FF9CA09A13}" type="presOf" srcId="{E9CCBB12-ABA4-47B0-A96C-3B7EAC6C7A0E}" destId="{CF80ACF5-A7D3-4B86-8DDA-0FE208C55043}" srcOrd="0" destOrd="0" presId="urn:microsoft.com/office/officeart/2005/8/layout/chevron1"/>
    <dgm:cxn modelId="{FC248FBB-2420-4F1C-ACC4-74D49A7EC8A4}" type="presOf" srcId="{866AC4B2-B64F-4C56-9301-684F008B01F3}" destId="{2D275790-6A3E-4C8E-A264-F3E102555740}" srcOrd="0" destOrd="0" presId="urn:microsoft.com/office/officeart/2005/8/layout/chevron1"/>
    <dgm:cxn modelId="{F17EA89D-33A4-4AC1-82D1-F5D773873819}" srcId="{278D9D7D-1AB7-4D9D-9C70-DAC118B8752B}" destId="{90437BF5-E047-4DBF-9424-7787D2E213CD}" srcOrd="0" destOrd="0" parTransId="{66DB4EC7-C725-4872-B4DA-620AE5E976A7}" sibTransId="{A9CBE499-9A5F-4386-9BF1-3E5F42359D26}"/>
    <dgm:cxn modelId="{38AEE475-263E-40F3-AE59-F8B687B30EE3}" srcId="{F8D4C336-016E-4E5C-B964-7ABD9B5B7414}" destId="{E9CCBB12-ABA4-47B0-A96C-3B7EAC6C7A0E}" srcOrd="2" destOrd="0" parTransId="{019E528A-018C-4B9B-A03E-154C88F8AD13}" sibTransId="{690B4BB8-9BC6-4F12-9079-481DBB7984A6}"/>
    <dgm:cxn modelId="{DCDAD574-4BB3-4600-88AA-46CAC57FD3F4}" srcId="{F8D4C336-016E-4E5C-B964-7ABD9B5B7414}" destId="{FF1B19FA-0096-4224-858D-633F7CA43087}" srcOrd="0" destOrd="0" parTransId="{1AEEB8DE-CAE2-4134-A253-AD3CEF4C6F42}" sibTransId="{6D3AF0A0-E732-4409-BC1B-9E25071AD6DD}"/>
    <dgm:cxn modelId="{7034A6B4-A35A-4AC0-A452-FE8A26287020}" srcId="{F8D4C336-016E-4E5C-B964-7ABD9B5B7414}" destId="{A9513098-4D4D-4C38-BFC2-6CF53D4C51F2}" srcOrd="3" destOrd="0" parTransId="{A0C2C1CD-F484-46B6-97C4-37F094257435}" sibTransId="{228925D2-4444-48DA-AA6D-5CC938E44A0D}"/>
    <dgm:cxn modelId="{CAB1F451-B1C0-42C3-AB25-CC21FB7D6120}" type="presOf" srcId="{571152E2-E1C6-47AA-8554-E83067FC8FC8}" destId="{8CB5032E-9BAA-41F3-9389-BFB9DEF65571}" srcOrd="0" destOrd="0" presId="urn:microsoft.com/office/officeart/2005/8/layout/chevron1"/>
    <dgm:cxn modelId="{DD02087C-2593-4FF5-AF45-1B7E881510AF}" type="presOf" srcId="{A9513098-4D4D-4C38-BFC2-6CF53D4C51F2}" destId="{9BB126A4-F14D-4F0A-BEBD-634D56E5A61E}" srcOrd="0" destOrd="0" presId="urn:microsoft.com/office/officeart/2005/8/layout/chevron1"/>
    <dgm:cxn modelId="{C94DBF2D-CB9D-4677-9678-86168FAD1B8C}" type="presOf" srcId="{FF1B19FA-0096-4224-858D-633F7CA43087}" destId="{EBABFBC7-1B9D-46EB-96B8-E02D27271190}" srcOrd="0" destOrd="0" presId="urn:microsoft.com/office/officeart/2005/8/layout/chevron1"/>
    <dgm:cxn modelId="{D7DCB85B-0384-4687-A77D-7896983E36E7}" srcId="{A9513098-4D4D-4C38-BFC2-6CF53D4C51F2}" destId="{22E6E2E0-E993-4725-8491-22FCFF3594CB}" srcOrd="0" destOrd="0" parTransId="{F56681D6-5FE2-4B66-B2FF-01AF7EDBD55E}" sibTransId="{09802224-9884-4CDA-8926-A73C01716622}"/>
    <dgm:cxn modelId="{F20A1E30-2BF3-44EB-8E02-2A287843DBFE}" srcId="{FF1B19FA-0096-4224-858D-633F7CA43087}" destId="{571152E2-E1C6-47AA-8554-E83067FC8FC8}" srcOrd="0" destOrd="0" parTransId="{1B832086-F3B4-41EB-A7F7-56ACB6D5E77A}" sibTransId="{5E5BEC0A-1B78-47A6-9FDB-FF6AE9F04EEB}"/>
    <dgm:cxn modelId="{8211966D-6455-4CD4-BFC9-FBF696290EEB}" type="presOf" srcId="{278D9D7D-1AB7-4D9D-9C70-DAC118B8752B}" destId="{730A49F8-9260-4558-84DA-00E7AB6FB832}" srcOrd="0" destOrd="0" presId="urn:microsoft.com/office/officeart/2005/8/layout/chevron1"/>
    <dgm:cxn modelId="{D8025F20-82B2-4DE6-AC27-65FCA846F685}" type="presOf" srcId="{22E6E2E0-E993-4725-8491-22FCFF3594CB}" destId="{F1321E46-95D6-4DCB-B93A-0E0184D23C97}" srcOrd="0" destOrd="0" presId="urn:microsoft.com/office/officeart/2005/8/layout/chevron1"/>
    <dgm:cxn modelId="{12A80BE4-34CB-4AA5-BC1F-FEF9766D7181}" type="presOf" srcId="{F8D4C336-016E-4E5C-B964-7ABD9B5B7414}" destId="{32634BCF-99ED-470C-B4B4-B72840BFEBC6}" srcOrd="0" destOrd="0" presId="urn:microsoft.com/office/officeart/2005/8/layout/chevron1"/>
    <dgm:cxn modelId="{402CC28A-F4B1-4A9E-AEE1-E888829EBD5A}" srcId="{F8D4C336-016E-4E5C-B964-7ABD9B5B7414}" destId="{278D9D7D-1AB7-4D9D-9C70-DAC118B8752B}" srcOrd="1" destOrd="0" parTransId="{BAA86425-EF1D-4DCD-B16C-E8C7572476AD}" sibTransId="{0BE39C1B-CC25-4915-A204-97B3E46368B4}"/>
    <dgm:cxn modelId="{32B5E02C-E4F9-4268-9D77-23080C5BDBFC}" srcId="{278D9D7D-1AB7-4D9D-9C70-DAC118B8752B}" destId="{707B5E76-D6DB-4A73-B4BC-4EE1B7249E1B}" srcOrd="1" destOrd="0" parTransId="{018738EA-07BF-467D-B2EE-FDC2A85F970D}" sibTransId="{2EEA0EF9-B2BF-47FB-9730-A4A4F36DF961}"/>
    <dgm:cxn modelId="{5FE132A3-CFCC-4221-B861-3DA83AA5CA95}" type="presOf" srcId="{90437BF5-E047-4DBF-9424-7787D2E213CD}" destId="{E7B99D02-2A0B-4AFF-B543-7502FCFB7773}" srcOrd="0" destOrd="0" presId="urn:microsoft.com/office/officeart/2005/8/layout/chevron1"/>
    <dgm:cxn modelId="{F79F8B97-D1F1-433B-97FE-AD2EAE98EDAF}" srcId="{E9CCBB12-ABA4-47B0-A96C-3B7EAC6C7A0E}" destId="{866AC4B2-B64F-4C56-9301-684F008B01F3}" srcOrd="0" destOrd="0" parTransId="{76613FB5-2DEB-4B83-83B8-27167C6EEA37}" sibTransId="{EA6908CA-D237-4A30-8A95-2C030FF939E2}"/>
    <dgm:cxn modelId="{4C0FF0DC-F096-44F8-9723-D870A9D15659}" type="presOf" srcId="{707B5E76-D6DB-4A73-B4BC-4EE1B7249E1B}" destId="{E7B99D02-2A0B-4AFF-B543-7502FCFB7773}" srcOrd="0" destOrd="1" presId="urn:microsoft.com/office/officeart/2005/8/layout/chevron1"/>
    <dgm:cxn modelId="{F25B5A88-6E18-4D11-BA0C-B580B581B08D}" type="presParOf" srcId="{32634BCF-99ED-470C-B4B4-B72840BFEBC6}" destId="{F25BA52F-BB70-4A96-88FE-23EE2426D65B}" srcOrd="0" destOrd="0" presId="urn:microsoft.com/office/officeart/2005/8/layout/chevron1"/>
    <dgm:cxn modelId="{986049B9-7F97-4AB9-8D14-552C5D1D3F0E}" type="presParOf" srcId="{F25BA52F-BB70-4A96-88FE-23EE2426D65B}" destId="{EBABFBC7-1B9D-46EB-96B8-E02D27271190}" srcOrd="0" destOrd="0" presId="urn:microsoft.com/office/officeart/2005/8/layout/chevron1"/>
    <dgm:cxn modelId="{70AF09DB-2BEE-4136-A755-C7B3B2B323C5}" type="presParOf" srcId="{F25BA52F-BB70-4A96-88FE-23EE2426D65B}" destId="{8CB5032E-9BAA-41F3-9389-BFB9DEF65571}" srcOrd="1" destOrd="0" presId="urn:microsoft.com/office/officeart/2005/8/layout/chevron1"/>
    <dgm:cxn modelId="{6F36B292-01ED-4F2C-8B59-E7C10C220429}" type="presParOf" srcId="{32634BCF-99ED-470C-B4B4-B72840BFEBC6}" destId="{9C8AEF04-5384-4946-98A0-7E1E1E8EA987}" srcOrd="1" destOrd="0" presId="urn:microsoft.com/office/officeart/2005/8/layout/chevron1"/>
    <dgm:cxn modelId="{05C50DF4-5AA1-40B1-8A8C-F0D2C0073BC2}" type="presParOf" srcId="{32634BCF-99ED-470C-B4B4-B72840BFEBC6}" destId="{384641A2-E047-4A3D-BEF4-1A27DB54B3B6}" srcOrd="2" destOrd="0" presId="urn:microsoft.com/office/officeart/2005/8/layout/chevron1"/>
    <dgm:cxn modelId="{721EFC97-7C87-4AD1-BE31-2BD69D4D7660}" type="presParOf" srcId="{384641A2-E047-4A3D-BEF4-1A27DB54B3B6}" destId="{730A49F8-9260-4558-84DA-00E7AB6FB832}" srcOrd="0" destOrd="0" presId="urn:microsoft.com/office/officeart/2005/8/layout/chevron1"/>
    <dgm:cxn modelId="{49BE5C43-882D-4FBC-9092-8D8A0539C50A}" type="presParOf" srcId="{384641A2-E047-4A3D-BEF4-1A27DB54B3B6}" destId="{E7B99D02-2A0B-4AFF-B543-7502FCFB7773}" srcOrd="1" destOrd="0" presId="urn:microsoft.com/office/officeart/2005/8/layout/chevron1"/>
    <dgm:cxn modelId="{7ECFE010-D811-43DF-9A2B-E287DF54985D}" type="presParOf" srcId="{32634BCF-99ED-470C-B4B4-B72840BFEBC6}" destId="{03E1350E-D5F9-4D82-9ADA-D9E732DB13C5}" srcOrd="3" destOrd="0" presId="urn:microsoft.com/office/officeart/2005/8/layout/chevron1"/>
    <dgm:cxn modelId="{35302AE7-8C07-4FC7-87ED-A0D2B12EE1BC}" type="presParOf" srcId="{32634BCF-99ED-470C-B4B4-B72840BFEBC6}" destId="{3A0A27C3-016F-461A-90B9-D34BA41296F1}" srcOrd="4" destOrd="0" presId="urn:microsoft.com/office/officeart/2005/8/layout/chevron1"/>
    <dgm:cxn modelId="{6750CCD3-5CE9-401B-9443-22DDCE2F6D9E}" type="presParOf" srcId="{3A0A27C3-016F-461A-90B9-D34BA41296F1}" destId="{CF80ACF5-A7D3-4B86-8DDA-0FE208C55043}" srcOrd="0" destOrd="0" presId="urn:microsoft.com/office/officeart/2005/8/layout/chevron1"/>
    <dgm:cxn modelId="{8F4E31CA-BAA1-4025-896D-F0DEC88E048B}" type="presParOf" srcId="{3A0A27C3-016F-461A-90B9-D34BA41296F1}" destId="{2D275790-6A3E-4C8E-A264-F3E102555740}" srcOrd="1" destOrd="0" presId="urn:microsoft.com/office/officeart/2005/8/layout/chevron1"/>
    <dgm:cxn modelId="{6DFEFBC5-66B9-4176-B70A-F798A226DFFC}" type="presParOf" srcId="{32634BCF-99ED-470C-B4B4-B72840BFEBC6}" destId="{9EDA7923-6D6B-4EE0-BF00-A86CDA3267DC}" srcOrd="5" destOrd="0" presId="urn:microsoft.com/office/officeart/2005/8/layout/chevron1"/>
    <dgm:cxn modelId="{5A0E646A-BF46-4C94-B1AB-340D9D5891EC}" type="presParOf" srcId="{32634BCF-99ED-470C-B4B4-B72840BFEBC6}" destId="{EDA8ABA2-4A72-4355-95D5-6E966027E2D1}" srcOrd="6" destOrd="0" presId="urn:microsoft.com/office/officeart/2005/8/layout/chevron1"/>
    <dgm:cxn modelId="{B5533874-3A47-4396-88DB-5E5FE75F2902}" type="presParOf" srcId="{EDA8ABA2-4A72-4355-95D5-6E966027E2D1}" destId="{9BB126A4-F14D-4F0A-BEBD-634D56E5A61E}" srcOrd="0" destOrd="0" presId="urn:microsoft.com/office/officeart/2005/8/layout/chevron1"/>
    <dgm:cxn modelId="{1E29BB67-2CBA-49A2-89A8-EA5E72929DF0}" type="presParOf" srcId="{EDA8ABA2-4A72-4355-95D5-6E966027E2D1}" destId="{F1321E46-95D6-4DCB-B93A-0E0184D23C97}"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E9CCBB12-ABA4-47B0-A96C-3B7EAC6C7A0E}">
      <dgm:prSet/>
      <dgm:spPr/>
      <dgm:t>
        <a:bodyPr/>
        <a:lstStyle/>
        <a:p>
          <a:r>
            <a:rPr lang="en-GB" dirty="0" smtClean="0"/>
            <a:t>Finalisation</a:t>
          </a:r>
          <a:endParaRPr lang="en-GB" dirty="0"/>
        </a:p>
      </dgm:t>
    </dgm:pt>
    <dgm:pt modelId="{019E528A-018C-4B9B-A03E-154C88F8AD13}" type="parTrans" cxnId="{38AEE475-263E-40F3-AE59-F8B687B30EE3}">
      <dgm:prSet/>
      <dgm:spPr/>
      <dgm:t>
        <a:bodyPr/>
        <a:lstStyle/>
        <a:p>
          <a:endParaRPr lang="en-GB"/>
        </a:p>
      </dgm:t>
    </dgm:pt>
    <dgm:pt modelId="{690B4BB8-9BC6-4F12-9079-481DBB7984A6}" type="sibTrans" cxnId="{38AEE475-263E-40F3-AE59-F8B687B30EE3}">
      <dgm:prSet/>
      <dgm:spPr/>
      <dgm:t>
        <a:bodyPr/>
        <a:lstStyle/>
        <a:p>
          <a:endParaRPr lang="en-GB"/>
        </a:p>
      </dgm:t>
    </dgm:pt>
    <dgm:pt modelId="{A9513098-4D4D-4C38-BFC2-6CF53D4C51F2}">
      <dgm:prSet/>
      <dgm:spPr/>
      <dgm:t>
        <a:bodyPr/>
        <a:lstStyle/>
        <a:p>
          <a:r>
            <a:rPr lang="en-GB" dirty="0" smtClean="0"/>
            <a:t>Call for Tender</a:t>
          </a:r>
          <a:endParaRPr lang="en-GB" dirty="0"/>
        </a:p>
      </dgm:t>
    </dgm:pt>
    <dgm:pt modelId="{A0C2C1CD-F484-46B6-97C4-37F094257435}" type="parTrans" cxnId="{7034A6B4-A35A-4AC0-A452-FE8A26287020}">
      <dgm:prSet/>
      <dgm:spPr/>
      <dgm:t>
        <a:bodyPr/>
        <a:lstStyle/>
        <a:p>
          <a:endParaRPr lang="en-GB"/>
        </a:p>
      </dgm:t>
    </dgm:pt>
    <dgm:pt modelId="{228925D2-4444-48DA-AA6D-5CC938E44A0D}" type="sibTrans" cxnId="{7034A6B4-A35A-4AC0-A452-FE8A26287020}">
      <dgm:prSet/>
      <dgm:spPr/>
      <dgm:t>
        <a:bodyPr/>
        <a:lstStyle/>
        <a:p>
          <a:endParaRPr lang="en-GB"/>
        </a:p>
      </dgm:t>
    </dgm:pt>
    <dgm:pt modelId="{34C038C6-262C-425B-B4B3-FF42078E17EF}">
      <dgm:prSet/>
      <dgm:spPr/>
      <dgm:t>
        <a:bodyPr/>
        <a:lstStyle/>
        <a:p>
          <a:pPr algn="ctr"/>
          <a:r>
            <a:rPr lang="en-GB" dirty="0" err="1" smtClean="0"/>
            <a:t>Dec</a:t>
          </a:r>
          <a:r>
            <a:rPr lang="en-GB" dirty="0" err="1" smtClean="0">
              <a:solidFill>
                <a:schemeClr val="bg1"/>
              </a:solidFill>
            </a:rPr>
            <a:t>July</a:t>
          </a:r>
          <a:endParaRPr lang="en-GB" dirty="0">
            <a:solidFill>
              <a:schemeClr val="bg1"/>
            </a:solidFill>
          </a:endParaRPr>
        </a:p>
      </dgm:t>
    </dgm:pt>
    <dgm:pt modelId="{354DB6F7-993C-431C-A728-12FC7811532B}" type="parTrans" cxnId="{E461E8E6-5B88-478A-8DE8-53A19E8D6395}">
      <dgm:prSet/>
      <dgm:spPr/>
      <dgm:t>
        <a:bodyPr/>
        <a:lstStyle/>
        <a:p>
          <a:endParaRPr lang="en-GB"/>
        </a:p>
      </dgm:t>
    </dgm:pt>
    <dgm:pt modelId="{292F6CA4-5E10-437A-922D-E060713EB75C}" type="sibTrans" cxnId="{E461E8E6-5B88-478A-8DE8-53A19E8D6395}">
      <dgm:prSet/>
      <dgm:spPr/>
      <dgm:t>
        <a:bodyPr/>
        <a:lstStyle/>
        <a:p>
          <a:endParaRPr lang="en-GB"/>
        </a:p>
      </dgm:t>
    </dgm:pt>
    <dgm:pt modelId="{59EC1166-1BE9-4245-A8FD-B2817D78515B}">
      <dgm:prSet/>
      <dgm:spPr/>
      <dgm:t>
        <a:bodyPr anchor="t"/>
        <a:lstStyle/>
        <a:p>
          <a:pPr algn="ctr"/>
          <a:r>
            <a:rPr lang="en-GB" dirty="0" smtClean="0"/>
            <a:t>1</a:t>
          </a:r>
          <a:r>
            <a:rPr lang="en-GB" dirty="0" smtClean="0">
              <a:solidFill>
                <a:schemeClr val="bg1"/>
              </a:solidFill>
            </a:rPr>
            <a:t>July</a:t>
          </a:r>
          <a:endParaRPr lang="en-GB" dirty="0">
            <a:solidFill>
              <a:schemeClr val="bg1"/>
            </a:solidFill>
          </a:endParaRPr>
        </a:p>
      </dgm:t>
    </dgm:pt>
    <dgm:pt modelId="{F045D24F-DE0F-43B2-8002-AA0CB3276184}" type="parTrans" cxnId="{FC0A7018-B9C9-4D03-994B-C0C9765CECA5}">
      <dgm:prSet/>
      <dgm:spPr/>
      <dgm:t>
        <a:bodyPr/>
        <a:lstStyle/>
        <a:p>
          <a:endParaRPr lang="en-GB"/>
        </a:p>
      </dgm:t>
    </dgm:pt>
    <dgm:pt modelId="{2C0D9315-FCD5-446E-82C1-D5650B11F510}" type="sibTrans" cxnId="{FC0A7018-B9C9-4D03-994B-C0C9765CECA5}">
      <dgm:prSet/>
      <dgm:spPr/>
      <dgm:t>
        <a:bodyPr/>
        <a:lstStyle/>
        <a:p>
          <a:endParaRPr lang="en-GB"/>
        </a:p>
      </dgm:t>
    </dgm:pt>
    <dgm:pt modelId="{D15D9947-D7CD-45B1-B378-C9F9839E2FF0}">
      <dgm:prSet/>
      <dgm:spPr/>
      <dgm:t>
        <a:bodyPr/>
        <a:lstStyle/>
        <a:p>
          <a:pPr algn="ctr"/>
          <a:r>
            <a:rPr lang="en-GB" dirty="0" err="1" smtClean="0"/>
            <a:t>No</a:t>
          </a:r>
          <a:r>
            <a:rPr lang="en-GB" dirty="0" err="1" smtClean="0">
              <a:solidFill>
                <a:schemeClr val="bg1"/>
              </a:solidFill>
            </a:rPr>
            <a:t>June</a:t>
          </a:r>
          <a:endParaRPr lang="en-GB" dirty="0">
            <a:solidFill>
              <a:schemeClr val="bg1"/>
            </a:solidFill>
          </a:endParaRPr>
        </a:p>
      </dgm:t>
    </dgm:pt>
    <dgm:pt modelId="{278D9D7D-1AB7-4D9D-9C70-DAC118B8752B}">
      <dgm:prSet/>
      <dgm:spPr/>
      <dgm:t>
        <a:bodyPr/>
        <a:lstStyle/>
        <a:p>
          <a:r>
            <a:rPr lang="en-GB" dirty="0" smtClean="0"/>
            <a:t>Draft Terms of Reference</a:t>
          </a:r>
          <a:endParaRPr lang="en-GB"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3F138345-0F8B-4E78-9624-104E6C4F0376}" type="sibTrans" cxnId="{4864CF47-BBA9-48C6-B8D8-314F7C9DA43E}">
      <dgm:prSet/>
      <dgm:spPr/>
      <dgm:t>
        <a:bodyPr/>
        <a:lstStyle/>
        <a:p>
          <a:endParaRPr lang="en-GB"/>
        </a:p>
      </dgm:t>
    </dgm:pt>
    <dgm:pt modelId="{160BFA5B-8ED4-4D6D-8FC3-982C1E4F0BB5}" type="parTrans" cxnId="{4864CF47-BBA9-48C6-B8D8-314F7C9DA43E}">
      <dgm:prSet/>
      <dgm:spPr/>
      <dgm:t>
        <a:bodyPr/>
        <a:lstStyle/>
        <a:p>
          <a:endParaRPr lang="en-GB"/>
        </a:p>
      </dgm:t>
    </dgm:pt>
    <dgm:pt modelId="{4051BE39-A579-4651-8370-EB9F594EE75A}">
      <dgm:prSet/>
      <dgm:spPr/>
      <dgm:t>
        <a:bodyPr/>
        <a:lstStyle/>
        <a:p>
          <a:pPr algn="ctr"/>
          <a:r>
            <a:rPr lang="en-GB" dirty="0" err="1" smtClean="0"/>
            <a:t>N</a:t>
          </a:r>
          <a:r>
            <a:rPr lang="en-GB" dirty="0" err="1" smtClean="0">
              <a:solidFill>
                <a:schemeClr val="bg1"/>
              </a:solidFill>
            </a:rPr>
            <a:t>June</a:t>
          </a:r>
          <a:endParaRPr lang="en-GB" dirty="0"/>
        </a:p>
      </dgm:t>
    </dgm:pt>
    <dgm:pt modelId="{FF1B19FA-0096-4224-858D-633F7CA43087}">
      <dgm:prSet phldrT="[Text]"/>
      <dgm:spPr/>
      <dgm:t>
        <a:bodyPr/>
        <a:lstStyle/>
        <a:p>
          <a:r>
            <a:rPr lang="en-GB" dirty="0" smtClean="0"/>
            <a:t>Agree structure of </a:t>
          </a:r>
          <a:r>
            <a:rPr lang="en-GB" dirty="0" err="1" smtClean="0"/>
            <a:t>CfT</a:t>
          </a:r>
          <a:endParaRPr lang="en-GB" dirty="0"/>
        </a:p>
      </dgm:t>
    </dgm:pt>
    <dgm:pt modelId="{6D3AF0A0-E732-4409-BC1B-9E25071AD6DD}" type="sibTrans" cxnId="{DCDAD574-4BB3-4600-88AA-46CAC57FD3F4}">
      <dgm:prSet/>
      <dgm:spPr/>
      <dgm:t>
        <a:bodyPr/>
        <a:lstStyle/>
        <a:p>
          <a:endParaRPr lang="en-GB"/>
        </a:p>
      </dgm:t>
    </dgm:pt>
    <dgm:pt modelId="{1AEEB8DE-CAE2-4134-A253-AD3CEF4C6F42}" type="parTrans" cxnId="{DCDAD574-4BB3-4600-88AA-46CAC57FD3F4}">
      <dgm:prSet/>
      <dgm:spPr/>
      <dgm:t>
        <a:bodyPr/>
        <a:lstStyle/>
        <a:p>
          <a:endParaRPr lang="en-GB"/>
        </a:p>
      </dgm:t>
    </dgm:pt>
    <dgm:pt modelId="{9FA00172-F335-4349-A20C-C95775A5619E}" type="sibTrans" cxnId="{9A05082C-6D5B-41BA-8754-5C7161D60CA6}">
      <dgm:prSet/>
      <dgm:spPr/>
      <dgm:t>
        <a:bodyPr/>
        <a:lstStyle/>
        <a:p>
          <a:endParaRPr lang="en-GB"/>
        </a:p>
      </dgm:t>
    </dgm:pt>
    <dgm:pt modelId="{DB229189-7FE8-4391-9AC2-FF57FE4ABA81}" type="parTrans" cxnId="{9A05082C-6D5B-41BA-8754-5C7161D60CA6}">
      <dgm:prSet/>
      <dgm:spPr/>
      <dgm:t>
        <a:bodyPr/>
        <a:lstStyle/>
        <a:p>
          <a:endParaRPr lang="en-GB"/>
        </a:p>
      </dgm:t>
    </dgm:pt>
    <dgm:pt modelId="{32634BCF-99ED-470C-B4B4-B72840BFEBC6}" type="pres">
      <dgm:prSet presAssocID="{F8D4C336-016E-4E5C-B964-7ABD9B5B7414}" presName="Name0" presStyleCnt="0">
        <dgm:presLayoutVars>
          <dgm:dir/>
          <dgm:animLvl val="lvl"/>
          <dgm:resizeHandles val="exact"/>
        </dgm:presLayoutVars>
      </dgm:prSet>
      <dgm:spPr/>
    </dgm:pt>
    <dgm:pt modelId="{AF4546B1-527B-4B40-9629-F97DD4FE8776}" type="pres">
      <dgm:prSet presAssocID="{FF1B19FA-0096-4224-858D-633F7CA43087}" presName="composite" presStyleCnt="0"/>
      <dgm:spPr/>
    </dgm:pt>
    <dgm:pt modelId="{130D8EC8-60B8-49EF-AC34-704B876EEEEB}" type="pres">
      <dgm:prSet presAssocID="{FF1B19FA-0096-4224-858D-633F7CA43087}" presName="parTx" presStyleLbl="node1" presStyleIdx="0" presStyleCnt="4">
        <dgm:presLayoutVars>
          <dgm:chMax val="0"/>
          <dgm:chPref val="0"/>
          <dgm:bulletEnabled val="1"/>
        </dgm:presLayoutVars>
      </dgm:prSet>
      <dgm:spPr/>
      <dgm:t>
        <a:bodyPr/>
        <a:lstStyle/>
        <a:p>
          <a:endParaRPr lang="en-GB"/>
        </a:p>
      </dgm:t>
    </dgm:pt>
    <dgm:pt modelId="{D4993B04-D827-4903-BA90-1C962FEB3999}" type="pres">
      <dgm:prSet presAssocID="{FF1B19FA-0096-4224-858D-633F7CA43087}" presName="desTx" presStyleLbl="revTx" presStyleIdx="0" presStyleCnt="4">
        <dgm:presLayoutVars>
          <dgm:bulletEnabled val="1"/>
        </dgm:presLayoutVars>
      </dgm:prSet>
      <dgm:spPr/>
      <dgm:t>
        <a:bodyPr/>
        <a:lstStyle/>
        <a:p>
          <a:endParaRPr lang="en-GB"/>
        </a:p>
      </dgm:t>
    </dgm:pt>
    <dgm:pt modelId="{0AF45B3C-AAC8-41A6-B7D8-D43ADC6B340E}" type="pres">
      <dgm:prSet presAssocID="{6D3AF0A0-E732-4409-BC1B-9E25071AD6DD}" presName="space" presStyleCnt="0"/>
      <dgm:spPr/>
    </dgm:pt>
    <dgm:pt modelId="{61EA1BCF-E739-42F7-AF01-7233482CBC8F}" type="pres">
      <dgm:prSet presAssocID="{278D9D7D-1AB7-4D9D-9C70-DAC118B8752B}" presName="composite" presStyleCnt="0"/>
      <dgm:spPr/>
    </dgm:pt>
    <dgm:pt modelId="{6DBF76DE-4243-40D3-8295-38A199C57520}" type="pres">
      <dgm:prSet presAssocID="{278D9D7D-1AB7-4D9D-9C70-DAC118B8752B}" presName="parTx" presStyleLbl="node1" presStyleIdx="1" presStyleCnt="4">
        <dgm:presLayoutVars>
          <dgm:chMax val="0"/>
          <dgm:chPref val="0"/>
          <dgm:bulletEnabled val="1"/>
        </dgm:presLayoutVars>
      </dgm:prSet>
      <dgm:spPr/>
      <dgm:t>
        <a:bodyPr/>
        <a:lstStyle/>
        <a:p>
          <a:endParaRPr lang="en-GB"/>
        </a:p>
      </dgm:t>
    </dgm:pt>
    <dgm:pt modelId="{3365993E-24A3-4309-B1E5-E14FE4A73D77}" type="pres">
      <dgm:prSet presAssocID="{278D9D7D-1AB7-4D9D-9C70-DAC118B8752B}" presName="desTx" presStyleLbl="revTx" presStyleIdx="1" presStyleCnt="4" custScaleX="93964">
        <dgm:presLayoutVars>
          <dgm:bulletEnabled val="1"/>
        </dgm:presLayoutVars>
      </dgm:prSet>
      <dgm:spPr/>
      <dgm:t>
        <a:bodyPr/>
        <a:lstStyle/>
        <a:p>
          <a:endParaRPr lang="en-GB"/>
        </a:p>
      </dgm:t>
    </dgm:pt>
    <dgm:pt modelId="{424FA010-2798-4239-88FF-AA03A5DCC856}" type="pres">
      <dgm:prSet presAssocID="{0BE39C1B-CC25-4915-A204-97B3E46368B4}" presName="space" presStyleCnt="0"/>
      <dgm:spPr/>
    </dgm:pt>
    <dgm:pt modelId="{8139A8D2-5708-4ABC-B984-6623529AB4F2}" type="pres">
      <dgm:prSet presAssocID="{E9CCBB12-ABA4-47B0-A96C-3B7EAC6C7A0E}" presName="composite" presStyleCnt="0"/>
      <dgm:spPr/>
    </dgm:pt>
    <dgm:pt modelId="{B86BC3DF-FF51-4CEC-B35E-FE5985973CB6}" type="pres">
      <dgm:prSet presAssocID="{E9CCBB12-ABA4-47B0-A96C-3B7EAC6C7A0E}" presName="parTx" presStyleLbl="node1" presStyleIdx="2" presStyleCnt="4">
        <dgm:presLayoutVars>
          <dgm:chMax val="0"/>
          <dgm:chPref val="0"/>
          <dgm:bulletEnabled val="1"/>
        </dgm:presLayoutVars>
      </dgm:prSet>
      <dgm:spPr/>
      <dgm:t>
        <a:bodyPr/>
        <a:lstStyle/>
        <a:p>
          <a:endParaRPr lang="en-GB"/>
        </a:p>
      </dgm:t>
    </dgm:pt>
    <dgm:pt modelId="{DA17F270-F06C-4FFD-ABB6-0BACB1726466}" type="pres">
      <dgm:prSet presAssocID="{E9CCBB12-ABA4-47B0-A96C-3B7EAC6C7A0E}" presName="desTx" presStyleLbl="revTx" presStyleIdx="2" presStyleCnt="4">
        <dgm:presLayoutVars>
          <dgm:bulletEnabled val="1"/>
        </dgm:presLayoutVars>
      </dgm:prSet>
      <dgm:spPr/>
      <dgm:t>
        <a:bodyPr/>
        <a:lstStyle/>
        <a:p>
          <a:endParaRPr lang="en-GB"/>
        </a:p>
      </dgm:t>
    </dgm:pt>
    <dgm:pt modelId="{D1AA9492-021C-44B5-BEE0-BA2656C2B49A}" type="pres">
      <dgm:prSet presAssocID="{690B4BB8-9BC6-4F12-9079-481DBB7984A6}" presName="space" presStyleCnt="0"/>
      <dgm:spPr/>
    </dgm:pt>
    <dgm:pt modelId="{10C805FD-E540-4D43-93CF-70364A49D419}" type="pres">
      <dgm:prSet presAssocID="{A9513098-4D4D-4C38-BFC2-6CF53D4C51F2}" presName="composite" presStyleCnt="0"/>
      <dgm:spPr/>
    </dgm:pt>
    <dgm:pt modelId="{F685E412-7A1F-4423-9BB4-2B0D693F6E61}" type="pres">
      <dgm:prSet presAssocID="{A9513098-4D4D-4C38-BFC2-6CF53D4C51F2}" presName="parTx" presStyleLbl="node1" presStyleIdx="3" presStyleCnt="4">
        <dgm:presLayoutVars>
          <dgm:chMax val="0"/>
          <dgm:chPref val="0"/>
          <dgm:bulletEnabled val="1"/>
        </dgm:presLayoutVars>
      </dgm:prSet>
      <dgm:spPr/>
      <dgm:t>
        <a:bodyPr/>
        <a:lstStyle/>
        <a:p>
          <a:endParaRPr lang="en-GB"/>
        </a:p>
      </dgm:t>
    </dgm:pt>
    <dgm:pt modelId="{2B18BA53-DCFE-42D3-A647-D782BF678AF1}" type="pres">
      <dgm:prSet presAssocID="{A9513098-4D4D-4C38-BFC2-6CF53D4C51F2}" presName="desTx" presStyleLbl="revTx" presStyleIdx="3" presStyleCnt="4">
        <dgm:presLayoutVars>
          <dgm:bulletEnabled val="1"/>
        </dgm:presLayoutVars>
      </dgm:prSet>
      <dgm:spPr/>
      <dgm:t>
        <a:bodyPr/>
        <a:lstStyle/>
        <a:p>
          <a:endParaRPr lang="en-GB"/>
        </a:p>
      </dgm:t>
    </dgm:pt>
  </dgm:ptLst>
  <dgm:cxnLst>
    <dgm:cxn modelId="{E461E8E6-5B88-478A-8DE8-53A19E8D6395}" srcId="{E9CCBB12-ABA4-47B0-A96C-3B7EAC6C7A0E}" destId="{34C038C6-262C-425B-B4B3-FF42078E17EF}" srcOrd="0" destOrd="0" parTransId="{354DB6F7-993C-431C-A728-12FC7811532B}" sibTransId="{292F6CA4-5E10-437A-922D-E060713EB75C}"/>
    <dgm:cxn modelId="{38AEE475-263E-40F3-AE59-F8B687B30EE3}" srcId="{F8D4C336-016E-4E5C-B964-7ABD9B5B7414}" destId="{E9CCBB12-ABA4-47B0-A96C-3B7EAC6C7A0E}" srcOrd="2" destOrd="0" parTransId="{019E528A-018C-4B9B-A03E-154C88F8AD13}" sibTransId="{690B4BB8-9BC6-4F12-9079-481DBB7984A6}"/>
    <dgm:cxn modelId="{DCDAD574-4BB3-4600-88AA-46CAC57FD3F4}" srcId="{F8D4C336-016E-4E5C-B964-7ABD9B5B7414}" destId="{FF1B19FA-0096-4224-858D-633F7CA43087}" srcOrd="0" destOrd="0" parTransId="{1AEEB8DE-CAE2-4134-A253-AD3CEF4C6F42}" sibTransId="{6D3AF0A0-E732-4409-BC1B-9E25071AD6DD}"/>
    <dgm:cxn modelId="{7034A6B4-A35A-4AC0-A452-FE8A26287020}" srcId="{F8D4C336-016E-4E5C-B964-7ABD9B5B7414}" destId="{A9513098-4D4D-4C38-BFC2-6CF53D4C51F2}" srcOrd="3" destOrd="0" parTransId="{A0C2C1CD-F484-46B6-97C4-37F094257435}" sibTransId="{228925D2-4444-48DA-AA6D-5CC938E44A0D}"/>
    <dgm:cxn modelId="{C84AAC1B-DF70-4A6B-9882-0750843F60B4}" type="presOf" srcId="{A9513098-4D4D-4C38-BFC2-6CF53D4C51F2}" destId="{F685E412-7A1F-4423-9BB4-2B0D693F6E61}" srcOrd="0" destOrd="0" presId="urn:microsoft.com/office/officeart/2005/8/layout/chevron1"/>
    <dgm:cxn modelId="{67DC1413-25B9-4F7B-AD40-97786E8F76FF}" type="presOf" srcId="{34C038C6-262C-425B-B4B3-FF42078E17EF}" destId="{DA17F270-F06C-4FFD-ABB6-0BACB1726466}" srcOrd="0" destOrd="0" presId="urn:microsoft.com/office/officeart/2005/8/layout/chevron1"/>
    <dgm:cxn modelId="{2EC0684C-F54F-418E-A9F8-32A0CCEE443D}" type="presOf" srcId="{E9CCBB12-ABA4-47B0-A96C-3B7EAC6C7A0E}" destId="{B86BC3DF-FF51-4CEC-B35E-FE5985973CB6}" srcOrd="0" destOrd="0" presId="urn:microsoft.com/office/officeart/2005/8/layout/chevron1"/>
    <dgm:cxn modelId="{FC0A7018-B9C9-4D03-994B-C0C9765CECA5}" srcId="{A9513098-4D4D-4C38-BFC2-6CF53D4C51F2}" destId="{59EC1166-1BE9-4245-A8FD-B2817D78515B}" srcOrd="0" destOrd="0" parTransId="{F045D24F-DE0F-43B2-8002-AA0CB3276184}" sibTransId="{2C0D9315-FCD5-446E-82C1-D5650B11F510}"/>
    <dgm:cxn modelId="{81B3580F-49ED-4675-9CB6-1EAADC92D1E1}" type="presOf" srcId="{278D9D7D-1AB7-4D9D-9C70-DAC118B8752B}" destId="{6DBF76DE-4243-40D3-8295-38A199C57520}" srcOrd="0" destOrd="0" presId="urn:microsoft.com/office/officeart/2005/8/layout/chevron1"/>
    <dgm:cxn modelId="{402CC28A-F4B1-4A9E-AEE1-E888829EBD5A}" srcId="{F8D4C336-016E-4E5C-B964-7ABD9B5B7414}" destId="{278D9D7D-1AB7-4D9D-9C70-DAC118B8752B}" srcOrd="1" destOrd="0" parTransId="{BAA86425-EF1D-4DCD-B16C-E8C7572476AD}" sibTransId="{0BE39C1B-CC25-4915-A204-97B3E46368B4}"/>
    <dgm:cxn modelId="{E5E87FB7-2B96-414A-8CA7-2E18EBA3EB9F}" type="presOf" srcId="{F8D4C336-016E-4E5C-B964-7ABD9B5B7414}" destId="{32634BCF-99ED-470C-B4B4-B72840BFEBC6}" srcOrd="0" destOrd="0" presId="urn:microsoft.com/office/officeart/2005/8/layout/chevron1"/>
    <dgm:cxn modelId="{8E48C7F2-E25D-4DE5-B122-C63DC6C9DDE4}" type="presOf" srcId="{4051BE39-A579-4651-8370-EB9F594EE75A}" destId="{D4993B04-D827-4903-BA90-1C962FEB3999}" srcOrd="0" destOrd="0" presId="urn:microsoft.com/office/officeart/2005/8/layout/chevron1"/>
    <dgm:cxn modelId="{4845DB5D-C8CF-4ED0-8FE5-D600A8B5FC4C}" type="presOf" srcId="{59EC1166-1BE9-4245-A8FD-B2817D78515B}" destId="{2B18BA53-DCFE-42D3-A647-D782BF678AF1}" srcOrd="0" destOrd="0" presId="urn:microsoft.com/office/officeart/2005/8/layout/chevron1"/>
    <dgm:cxn modelId="{4864CF47-BBA9-48C6-B8D8-314F7C9DA43E}" srcId="{278D9D7D-1AB7-4D9D-9C70-DAC118B8752B}" destId="{D15D9947-D7CD-45B1-B378-C9F9839E2FF0}" srcOrd="0" destOrd="0" parTransId="{160BFA5B-8ED4-4D6D-8FC3-982C1E4F0BB5}" sibTransId="{3F138345-0F8B-4E78-9624-104E6C4F0376}"/>
    <dgm:cxn modelId="{0ADDFBE2-B26F-4E5A-998E-C30871B111EA}" type="presOf" srcId="{FF1B19FA-0096-4224-858D-633F7CA43087}" destId="{130D8EC8-60B8-49EF-AC34-704B876EEEEB}" srcOrd="0" destOrd="0" presId="urn:microsoft.com/office/officeart/2005/8/layout/chevron1"/>
    <dgm:cxn modelId="{9A05082C-6D5B-41BA-8754-5C7161D60CA6}" srcId="{FF1B19FA-0096-4224-858D-633F7CA43087}" destId="{4051BE39-A579-4651-8370-EB9F594EE75A}" srcOrd="0" destOrd="0" parTransId="{DB229189-7FE8-4391-9AC2-FF57FE4ABA81}" sibTransId="{9FA00172-F335-4349-A20C-C95775A5619E}"/>
    <dgm:cxn modelId="{05410184-08C4-47E0-BE53-6D97CA2EFB59}" type="presOf" srcId="{D15D9947-D7CD-45B1-B378-C9F9839E2FF0}" destId="{3365993E-24A3-4309-B1E5-E14FE4A73D77}" srcOrd="0" destOrd="0" presId="urn:microsoft.com/office/officeart/2005/8/layout/chevron1"/>
    <dgm:cxn modelId="{7A198F3F-C315-4F52-800F-41D2399E5A8C}" type="presParOf" srcId="{32634BCF-99ED-470C-B4B4-B72840BFEBC6}" destId="{AF4546B1-527B-4B40-9629-F97DD4FE8776}" srcOrd="0" destOrd="0" presId="urn:microsoft.com/office/officeart/2005/8/layout/chevron1"/>
    <dgm:cxn modelId="{B77F960E-CB14-453D-818D-636523FBEFB0}" type="presParOf" srcId="{AF4546B1-527B-4B40-9629-F97DD4FE8776}" destId="{130D8EC8-60B8-49EF-AC34-704B876EEEEB}" srcOrd="0" destOrd="0" presId="urn:microsoft.com/office/officeart/2005/8/layout/chevron1"/>
    <dgm:cxn modelId="{54216DE5-413C-43BF-8312-6FE34C78712C}" type="presParOf" srcId="{AF4546B1-527B-4B40-9629-F97DD4FE8776}" destId="{D4993B04-D827-4903-BA90-1C962FEB3999}" srcOrd="1" destOrd="0" presId="urn:microsoft.com/office/officeart/2005/8/layout/chevron1"/>
    <dgm:cxn modelId="{7C00EB00-DB1D-445F-A6BC-61F7D3BAF9CB}" type="presParOf" srcId="{32634BCF-99ED-470C-B4B4-B72840BFEBC6}" destId="{0AF45B3C-AAC8-41A6-B7D8-D43ADC6B340E}" srcOrd="1" destOrd="0" presId="urn:microsoft.com/office/officeart/2005/8/layout/chevron1"/>
    <dgm:cxn modelId="{D2AAF93E-F248-485B-98C0-F124179C4E2C}" type="presParOf" srcId="{32634BCF-99ED-470C-B4B4-B72840BFEBC6}" destId="{61EA1BCF-E739-42F7-AF01-7233482CBC8F}" srcOrd="2" destOrd="0" presId="urn:microsoft.com/office/officeart/2005/8/layout/chevron1"/>
    <dgm:cxn modelId="{FB5B7FEC-30B8-4087-AB0A-F0A7322559BC}" type="presParOf" srcId="{61EA1BCF-E739-42F7-AF01-7233482CBC8F}" destId="{6DBF76DE-4243-40D3-8295-38A199C57520}" srcOrd="0" destOrd="0" presId="urn:microsoft.com/office/officeart/2005/8/layout/chevron1"/>
    <dgm:cxn modelId="{3B10AD00-D438-444F-80E1-FEF6DE26AE24}" type="presParOf" srcId="{61EA1BCF-E739-42F7-AF01-7233482CBC8F}" destId="{3365993E-24A3-4309-B1E5-E14FE4A73D77}" srcOrd="1" destOrd="0" presId="urn:microsoft.com/office/officeart/2005/8/layout/chevron1"/>
    <dgm:cxn modelId="{2BAC5F01-63FF-41F6-BCC3-EB407C6447B1}" type="presParOf" srcId="{32634BCF-99ED-470C-B4B4-B72840BFEBC6}" destId="{424FA010-2798-4239-88FF-AA03A5DCC856}" srcOrd="3" destOrd="0" presId="urn:microsoft.com/office/officeart/2005/8/layout/chevron1"/>
    <dgm:cxn modelId="{005097C4-48BE-4356-BB95-77FB88FC0BE2}" type="presParOf" srcId="{32634BCF-99ED-470C-B4B4-B72840BFEBC6}" destId="{8139A8D2-5708-4ABC-B984-6623529AB4F2}" srcOrd="4" destOrd="0" presId="urn:microsoft.com/office/officeart/2005/8/layout/chevron1"/>
    <dgm:cxn modelId="{6C89610F-18D4-44CE-A878-CF0C77D5FA08}" type="presParOf" srcId="{8139A8D2-5708-4ABC-B984-6623529AB4F2}" destId="{B86BC3DF-FF51-4CEC-B35E-FE5985973CB6}" srcOrd="0" destOrd="0" presId="urn:microsoft.com/office/officeart/2005/8/layout/chevron1"/>
    <dgm:cxn modelId="{AACBDCFD-32B1-418C-83A7-439B1E84A1B4}" type="presParOf" srcId="{8139A8D2-5708-4ABC-B984-6623529AB4F2}" destId="{DA17F270-F06C-4FFD-ABB6-0BACB1726466}" srcOrd="1" destOrd="0" presId="urn:microsoft.com/office/officeart/2005/8/layout/chevron1"/>
    <dgm:cxn modelId="{B2B17590-70A2-440F-A041-C15C786BA6BD}" type="presParOf" srcId="{32634BCF-99ED-470C-B4B4-B72840BFEBC6}" destId="{D1AA9492-021C-44B5-BEE0-BA2656C2B49A}" srcOrd="5" destOrd="0" presId="urn:microsoft.com/office/officeart/2005/8/layout/chevron1"/>
    <dgm:cxn modelId="{00344328-C273-4EFA-A647-E8EF41A3FB9B}" type="presParOf" srcId="{32634BCF-99ED-470C-B4B4-B72840BFEBC6}" destId="{10C805FD-E540-4D43-93CF-70364A49D419}" srcOrd="6" destOrd="0" presId="urn:microsoft.com/office/officeart/2005/8/layout/chevron1"/>
    <dgm:cxn modelId="{D9E02068-A1E4-42AF-9CA0-7C878BB08F00}" type="presParOf" srcId="{10C805FD-E540-4D43-93CF-70364A49D419}" destId="{F685E412-7A1F-4423-9BB4-2B0D693F6E61}" srcOrd="0" destOrd="0" presId="urn:microsoft.com/office/officeart/2005/8/layout/chevron1"/>
    <dgm:cxn modelId="{7B353A9F-964F-4315-9F03-BBC3FE3E5CD9}" type="presParOf" srcId="{10C805FD-E540-4D43-93CF-70364A49D419}" destId="{2B18BA53-DCFE-42D3-A647-D782BF678AF1}" srcOrd="1"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8D4C336-016E-4E5C-B964-7ABD9B5B7414}" type="doc">
      <dgm:prSet loTypeId="urn:microsoft.com/office/officeart/2005/8/layout/chevron1" loCatId="process" qsTypeId="urn:microsoft.com/office/officeart/2005/8/quickstyle/simple2" qsCatId="simple" csTypeId="urn:microsoft.com/office/officeart/2005/8/colors/accent0_3" csCatId="mainScheme" phldr="1"/>
      <dgm:spPr/>
    </dgm:pt>
    <dgm:pt modelId="{FF1B19FA-0096-4224-858D-633F7CA43087}">
      <dgm:prSet phldrT="[Text]"/>
      <dgm:spPr/>
      <dgm:t>
        <a:bodyPr/>
        <a:lstStyle/>
        <a:p>
          <a:r>
            <a:rPr lang="en-GB" dirty="0" smtClean="0"/>
            <a:t>Draft contract</a:t>
          </a:r>
          <a:endParaRPr lang="en-GB" dirty="0"/>
        </a:p>
      </dgm:t>
    </dgm:pt>
    <dgm:pt modelId="{1AEEB8DE-CAE2-4134-A253-AD3CEF4C6F42}" type="parTrans" cxnId="{DCDAD574-4BB3-4600-88AA-46CAC57FD3F4}">
      <dgm:prSet/>
      <dgm:spPr/>
      <dgm:t>
        <a:bodyPr/>
        <a:lstStyle/>
        <a:p>
          <a:endParaRPr lang="en-GB"/>
        </a:p>
      </dgm:t>
    </dgm:pt>
    <dgm:pt modelId="{6D3AF0A0-E732-4409-BC1B-9E25071AD6DD}" type="sibTrans" cxnId="{DCDAD574-4BB3-4600-88AA-46CAC57FD3F4}">
      <dgm:prSet/>
      <dgm:spPr/>
      <dgm:t>
        <a:bodyPr/>
        <a:lstStyle/>
        <a:p>
          <a:endParaRPr lang="en-GB"/>
        </a:p>
      </dgm:t>
    </dgm:pt>
    <dgm:pt modelId="{E9CCBB12-ABA4-47B0-A96C-3B7EAC6C7A0E}">
      <dgm:prSet/>
      <dgm:spPr/>
      <dgm:t>
        <a:bodyPr/>
        <a:lstStyle/>
        <a:p>
          <a:r>
            <a:rPr lang="en-GB" dirty="0" smtClean="0"/>
            <a:t>Contract signed</a:t>
          </a:r>
          <a:endParaRPr lang="en-GB" dirty="0"/>
        </a:p>
      </dgm:t>
    </dgm:pt>
    <dgm:pt modelId="{019E528A-018C-4B9B-A03E-154C88F8AD13}" type="parTrans" cxnId="{38AEE475-263E-40F3-AE59-F8B687B30EE3}">
      <dgm:prSet/>
      <dgm:spPr/>
      <dgm:t>
        <a:bodyPr/>
        <a:lstStyle/>
        <a:p>
          <a:endParaRPr lang="en-GB"/>
        </a:p>
      </dgm:t>
    </dgm:pt>
    <dgm:pt modelId="{690B4BB8-9BC6-4F12-9079-481DBB7984A6}" type="sibTrans" cxnId="{38AEE475-263E-40F3-AE59-F8B687B30EE3}">
      <dgm:prSet/>
      <dgm:spPr/>
      <dgm:t>
        <a:bodyPr/>
        <a:lstStyle/>
        <a:p>
          <a:endParaRPr lang="en-GB"/>
        </a:p>
      </dgm:t>
    </dgm:pt>
    <dgm:pt modelId="{278D9D7D-1AB7-4D9D-9C70-DAC118B8752B}">
      <dgm:prSet/>
      <dgm:spPr/>
      <dgm:t>
        <a:bodyPr/>
        <a:lstStyle/>
        <a:p>
          <a:r>
            <a:rPr lang="en-GB" dirty="0" smtClean="0"/>
            <a:t>Procurement Board</a:t>
          </a:r>
          <a:endParaRPr lang="en-GB" dirty="0"/>
        </a:p>
      </dgm:t>
    </dgm:pt>
    <dgm:pt modelId="{0BE39C1B-CC25-4915-A204-97B3E46368B4}" type="sibTrans" cxnId="{402CC28A-F4B1-4A9E-AEE1-E888829EBD5A}">
      <dgm:prSet/>
      <dgm:spPr/>
      <dgm:t>
        <a:bodyPr/>
        <a:lstStyle/>
        <a:p>
          <a:endParaRPr lang="en-GB"/>
        </a:p>
      </dgm:t>
    </dgm:pt>
    <dgm:pt modelId="{BAA86425-EF1D-4DCD-B16C-E8C7572476AD}" type="parTrans" cxnId="{402CC28A-F4B1-4A9E-AEE1-E888829EBD5A}">
      <dgm:prSet/>
      <dgm:spPr/>
      <dgm:t>
        <a:bodyPr/>
        <a:lstStyle/>
        <a:p>
          <a:endParaRPr lang="en-GB"/>
        </a:p>
      </dgm:t>
    </dgm:pt>
    <dgm:pt modelId="{571152E2-E1C6-47AA-8554-E83067FC8FC8}">
      <dgm:prSet phldrT="[Text]" custT="1"/>
      <dgm:spPr/>
      <dgm:t>
        <a:bodyPr/>
        <a:lstStyle/>
        <a:p>
          <a:pPr algn="ctr"/>
          <a:r>
            <a:rPr lang="en-GB" sz="1700" dirty="0" smtClean="0"/>
            <a:t>13</a:t>
          </a:r>
          <a:r>
            <a:rPr lang="en-GB" sz="1800" dirty="0" smtClean="0"/>
            <a:t> </a:t>
          </a:r>
          <a:r>
            <a:rPr lang="en-GB" sz="1800" dirty="0" smtClean="0">
              <a:solidFill>
                <a:schemeClr val="bg1"/>
              </a:solidFill>
            </a:rPr>
            <a:t>October</a:t>
          </a:r>
          <a:r>
            <a:rPr lang="en-GB" sz="1700" dirty="0" smtClean="0"/>
            <a:t> 2011</a:t>
          </a:r>
          <a:endParaRPr lang="en-GB" sz="1700" dirty="0"/>
        </a:p>
      </dgm:t>
    </dgm:pt>
    <dgm:pt modelId="{1B832086-F3B4-41EB-A7F7-56ACB6D5E77A}" type="parTrans" cxnId="{F20A1E30-2BF3-44EB-8E02-2A287843DBFE}">
      <dgm:prSet/>
      <dgm:spPr/>
      <dgm:t>
        <a:bodyPr/>
        <a:lstStyle/>
        <a:p>
          <a:endParaRPr lang="en-US"/>
        </a:p>
      </dgm:t>
    </dgm:pt>
    <dgm:pt modelId="{5E5BEC0A-1B78-47A6-9FDB-FF6AE9F04EEB}" type="sibTrans" cxnId="{F20A1E30-2BF3-44EB-8E02-2A287843DBFE}">
      <dgm:prSet/>
      <dgm:spPr/>
      <dgm:t>
        <a:bodyPr/>
        <a:lstStyle/>
        <a:p>
          <a:endParaRPr lang="en-US"/>
        </a:p>
      </dgm:t>
    </dgm:pt>
    <dgm:pt modelId="{90437BF5-E047-4DBF-9424-7787D2E213CD}">
      <dgm:prSet custT="1"/>
      <dgm:spPr/>
      <dgm:t>
        <a:bodyPr/>
        <a:lstStyle/>
        <a:p>
          <a:pPr algn="ctr"/>
          <a:r>
            <a:rPr lang="en-GB" sz="1600" dirty="0" smtClean="0"/>
            <a:t>2</a:t>
          </a:r>
          <a:r>
            <a:rPr lang="en-GB" sz="1800" dirty="0" smtClean="0">
              <a:solidFill>
                <a:schemeClr val="bg1"/>
              </a:solidFill>
            </a:rPr>
            <a:t>October</a:t>
          </a:r>
          <a:endParaRPr lang="en-GB" sz="1800" dirty="0"/>
        </a:p>
      </dgm:t>
    </dgm:pt>
    <dgm:pt modelId="{66DB4EC7-C725-4872-B4DA-620AE5E976A7}" type="parTrans" cxnId="{F17EA89D-33A4-4AC1-82D1-F5D773873819}">
      <dgm:prSet/>
      <dgm:spPr/>
      <dgm:t>
        <a:bodyPr/>
        <a:lstStyle/>
        <a:p>
          <a:endParaRPr lang="en-US"/>
        </a:p>
      </dgm:t>
    </dgm:pt>
    <dgm:pt modelId="{A9CBE499-9A5F-4386-9BF1-3E5F42359D26}" type="sibTrans" cxnId="{F17EA89D-33A4-4AC1-82D1-F5D773873819}">
      <dgm:prSet/>
      <dgm:spPr/>
      <dgm:t>
        <a:bodyPr/>
        <a:lstStyle/>
        <a:p>
          <a:endParaRPr lang="en-US"/>
        </a:p>
      </dgm:t>
    </dgm:pt>
    <dgm:pt modelId="{866AC4B2-B64F-4C56-9301-684F008B01F3}">
      <dgm:prSet custT="1"/>
      <dgm:spPr/>
      <dgm:t>
        <a:bodyPr/>
        <a:lstStyle/>
        <a:p>
          <a:pPr algn="ctr"/>
          <a:r>
            <a:rPr lang="en-GB" sz="1800" dirty="0" smtClean="0"/>
            <a:t>7</a:t>
          </a:r>
          <a:r>
            <a:rPr lang="en-GB" sz="1800" dirty="0" smtClean="0">
              <a:solidFill>
                <a:schemeClr val="bg1"/>
              </a:solidFill>
            </a:rPr>
            <a:t>November</a:t>
          </a:r>
          <a:endParaRPr lang="en-GB" sz="1800" dirty="0">
            <a:solidFill>
              <a:schemeClr val="bg1"/>
            </a:solidFill>
          </a:endParaRPr>
        </a:p>
      </dgm:t>
    </dgm:pt>
    <dgm:pt modelId="{76613FB5-2DEB-4B83-83B8-27167C6EEA37}" type="parTrans" cxnId="{F79F8B97-D1F1-433B-97FE-AD2EAE98EDAF}">
      <dgm:prSet/>
      <dgm:spPr/>
      <dgm:t>
        <a:bodyPr/>
        <a:lstStyle/>
        <a:p>
          <a:endParaRPr lang="en-US"/>
        </a:p>
      </dgm:t>
    </dgm:pt>
    <dgm:pt modelId="{EA6908CA-D237-4A30-8A95-2C030FF939E2}" type="sibTrans" cxnId="{F79F8B97-D1F1-433B-97FE-AD2EAE98EDAF}">
      <dgm:prSet/>
      <dgm:spPr/>
      <dgm:t>
        <a:bodyPr/>
        <a:lstStyle/>
        <a:p>
          <a:endParaRPr lang="en-US"/>
        </a:p>
      </dgm:t>
    </dgm:pt>
    <dgm:pt modelId="{707B5E76-D6DB-4A73-B4BC-4EE1B7249E1B}">
      <dgm:prSet/>
      <dgm:spPr/>
      <dgm:t>
        <a:bodyPr/>
        <a:lstStyle/>
        <a:p>
          <a:pPr algn="l"/>
          <a:r>
            <a:rPr lang="en-GB" sz="1600" dirty="0" smtClean="0"/>
            <a:t>30-31 May 2011</a:t>
          </a:r>
          <a:endParaRPr lang="en-GB" sz="1600" dirty="0"/>
        </a:p>
      </dgm:t>
    </dgm:pt>
    <dgm:pt modelId="{018738EA-07BF-467D-B2EE-FDC2A85F970D}" type="parTrans" cxnId="{32B5E02C-E4F9-4268-9D77-23080C5BDBFC}">
      <dgm:prSet/>
      <dgm:spPr/>
      <dgm:t>
        <a:bodyPr/>
        <a:lstStyle/>
        <a:p>
          <a:endParaRPr lang="en-US"/>
        </a:p>
      </dgm:t>
    </dgm:pt>
    <dgm:pt modelId="{2EEA0EF9-B2BF-47FB-9730-A4A4F36DF961}" type="sibTrans" cxnId="{32B5E02C-E4F9-4268-9D77-23080C5BDBFC}">
      <dgm:prSet/>
      <dgm:spPr/>
      <dgm:t>
        <a:bodyPr/>
        <a:lstStyle/>
        <a:p>
          <a:endParaRPr lang="en-US"/>
        </a:p>
      </dgm:t>
    </dgm:pt>
    <dgm:pt modelId="{32634BCF-99ED-470C-B4B4-B72840BFEBC6}" type="pres">
      <dgm:prSet presAssocID="{F8D4C336-016E-4E5C-B964-7ABD9B5B7414}" presName="Name0" presStyleCnt="0">
        <dgm:presLayoutVars>
          <dgm:dir/>
          <dgm:animLvl val="lvl"/>
          <dgm:resizeHandles val="exact"/>
        </dgm:presLayoutVars>
      </dgm:prSet>
      <dgm:spPr/>
    </dgm:pt>
    <dgm:pt modelId="{F25BA52F-BB70-4A96-88FE-23EE2426D65B}" type="pres">
      <dgm:prSet presAssocID="{FF1B19FA-0096-4224-858D-633F7CA43087}" presName="composite" presStyleCnt="0"/>
      <dgm:spPr/>
    </dgm:pt>
    <dgm:pt modelId="{EBABFBC7-1B9D-46EB-96B8-E02D27271190}" type="pres">
      <dgm:prSet presAssocID="{FF1B19FA-0096-4224-858D-633F7CA43087}" presName="parTx" presStyleLbl="node1" presStyleIdx="0" presStyleCnt="3">
        <dgm:presLayoutVars>
          <dgm:chMax val="0"/>
          <dgm:chPref val="0"/>
          <dgm:bulletEnabled val="1"/>
        </dgm:presLayoutVars>
      </dgm:prSet>
      <dgm:spPr/>
      <dgm:t>
        <a:bodyPr/>
        <a:lstStyle/>
        <a:p>
          <a:endParaRPr lang="en-GB"/>
        </a:p>
      </dgm:t>
    </dgm:pt>
    <dgm:pt modelId="{8CB5032E-9BAA-41F3-9389-BFB9DEF65571}" type="pres">
      <dgm:prSet presAssocID="{FF1B19FA-0096-4224-858D-633F7CA43087}" presName="desTx" presStyleLbl="revTx" presStyleIdx="0" presStyleCnt="3">
        <dgm:presLayoutVars>
          <dgm:bulletEnabled val="1"/>
        </dgm:presLayoutVars>
      </dgm:prSet>
      <dgm:spPr/>
      <dgm:t>
        <a:bodyPr/>
        <a:lstStyle/>
        <a:p>
          <a:endParaRPr lang="en-GB"/>
        </a:p>
      </dgm:t>
    </dgm:pt>
    <dgm:pt modelId="{9C8AEF04-5384-4946-98A0-7E1E1E8EA987}" type="pres">
      <dgm:prSet presAssocID="{6D3AF0A0-E732-4409-BC1B-9E25071AD6DD}" presName="space" presStyleCnt="0"/>
      <dgm:spPr/>
    </dgm:pt>
    <dgm:pt modelId="{384641A2-E047-4A3D-BEF4-1A27DB54B3B6}" type="pres">
      <dgm:prSet presAssocID="{278D9D7D-1AB7-4D9D-9C70-DAC118B8752B}" presName="composite" presStyleCnt="0"/>
      <dgm:spPr/>
    </dgm:pt>
    <dgm:pt modelId="{730A49F8-9260-4558-84DA-00E7AB6FB832}" type="pres">
      <dgm:prSet presAssocID="{278D9D7D-1AB7-4D9D-9C70-DAC118B8752B}" presName="parTx" presStyleLbl="node1" presStyleIdx="1" presStyleCnt="3">
        <dgm:presLayoutVars>
          <dgm:chMax val="0"/>
          <dgm:chPref val="0"/>
          <dgm:bulletEnabled val="1"/>
        </dgm:presLayoutVars>
      </dgm:prSet>
      <dgm:spPr/>
      <dgm:t>
        <a:bodyPr/>
        <a:lstStyle/>
        <a:p>
          <a:endParaRPr lang="en-GB"/>
        </a:p>
      </dgm:t>
    </dgm:pt>
    <dgm:pt modelId="{E7B99D02-2A0B-4AFF-B543-7502FCFB7773}" type="pres">
      <dgm:prSet presAssocID="{278D9D7D-1AB7-4D9D-9C70-DAC118B8752B}" presName="desTx" presStyleLbl="revTx" presStyleIdx="1" presStyleCnt="3">
        <dgm:presLayoutVars>
          <dgm:bulletEnabled val="1"/>
        </dgm:presLayoutVars>
      </dgm:prSet>
      <dgm:spPr/>
      <dgm:t>
        <a:bodyPr/>
        <a:lstStyle/>
        <a:p>
          <a:endParaRPr lang="en-GB"/>
        </a:p>
      </dgm:t>
    </dgm:pt>
    <dgm:pt modelId="{03E1350E-D5F9-4D82-9ADA-D9E732DB13C5}" type="pres">
      <dgm:prSet presAssocID="{0BE39C1B-CC25-4915-A204-97B3E46368B4}" presName="space" presStyleCnt="0"/>
      <dgm:spPr/>
    </dgm:pt>
    <dgm:pt modelId="{3A0A27C3-016F-461A-90B9-D34BA41296F1}" type="pres">
      <dgm:prSet presAssocID="{E9CCBB12-ABA4-47B0-A96C-3B7EAC6C7A0E}" presName="composite" presStyleCnt="0"/>
      <dgm:spPr/>
    </dgm:pt>
    <dgm:pt modelId="{CF80ACF5-A7D3-4B86-8DDA-0FE208C55043}" type="pres">
      <dgm:prSet presAssocID="{E9CCBB12-ABA4-47B0-A96C-3B7EAC6C7A0E}" presName="parTx" presStyleLbl="node1" presStyleIdx="2" presStyleCnt="3">
        <dgm:presLayoutVars>
          <dgm:chMax val="0"/>
          <dgm:chPref val="0"/>
          <dgm:bulletEnabled val="1"/>
        </dgm:presLayoutVars>
      </dgm:prSet>
      <dgm:spPr/>
      <dgm:t>
        <a:bodyPr/>
        <a:lstStyle/>
        <a:p>
          <a:endParaRPr lang="en-GB"/>
        </a:p>
      </dgm:t>
    </dgm:pt>
    <dgm:pt modelId="{2D275790-6A3E-4C8E-A264-F3E102555740}" type="pres">
      <dgm:prSet presAssocID="{E9CCBB12-ABA4-47B0-A96C-3B7EAC6C7A0E}" presName="desTx" presStyleLbl="revTx" presStyleIdx="2" presStyleCnt="3" custScaleY="87321">
        <dgm:presLayoutVars>
          <dgm:bulletEnabled val="1"/>
        </dgm:presLayoutVars>
      </dgm:prSet>
      <dgm:spPr/>
      <dgm:t>
        <a:bodyPr/>
        <a:lstStyle/>
        <a:p>
          <a:endParaRPr lang="en-GB"/>
        </a:p>
      </dgm:t>
    </dgm:pt>
  </dgm:ptLst>
  <dgm:cxnLst>
    <dgm:cxn modelId="{39E467B4-EE81-4F81-8859-EF96EF88E261}" type="presOf" srcId="{571152E2-E1C6-47AA-8554-E83067FC8FC8}" destId="{8CB5032E-9BAA-41F3-9389-BFB9DEF65571}" srcOrd="0" destOrd="0" presId="urn:microsoft.com/office/officeart/2005/8/layout/chevron1"/>
    <dgm:cxn modelId="{436271C7-96A9-4A02-82D7-929D5D8716AF}" type="presOf" srcId="{278D9D7D-1AB7-4D9D-9C70-DAC118B8752B}" destId="{730A49F8-9260-4558-84DA-00E7AB6FB832}" srcOrd="0" destOrd="0" presId="urn:microsoft.com/office/officeart/2005/8/layout/chevron1"/>
    <dgm:cxn modelId="{EAA27659-3732-491A-8559-8146B5ED4E22}" type="presOf" srcId="{FF1B19FA-0096-4224-858D-633F7CA43087}" destId="{EBABFBC7-1B9D-46EB-96B8-E02D27271190}" srcOrd="0" destOrd="0" presId="urn:microsoft.com/office/officeart/2005/8/layout/chevron1"/>
    <dgm:cxn modelId="{32B5E02C-E4F9-4268-9D77-23080C5BDBFC}" srcId="{278D9D7D-1AB7-4D9D-9C70-DAC118B8752B}" destId="{707B5E76-D6DB-4A73-B4BC-4EE1B7249E1B}" srcOrd="1" destOrd="0" parTransId="{018738EA-07BF-467D-B2EE-FDC2A85F970D}" sibTransId="{2EEA0EF9-B2BF-47FB-9730-A4A4F36DF961}"/>
    <dgm:cxn modelId="{DCDAD574-4BB3-4600-88AA-46CAC57FD3F4}" srcId="{F8D4C336-016E-4E5C-B964-7ABD9B5B7414}" destId="{FF1B19FA-0096-4224-858D-633F7CA43087}" srcOrd="0" destOrd="0" parTransId="{1AEEB8DE-CAE2-4134-A253-AD3CEF4C6F42}" sibTransId="{6D3AF0A0-E732-4409-BC1B-9E25071AD6DD}"/>
    <dgm:cxn modelId="{FD38CE72-DE80-47F4-9EB3-0EEEB0A6B4E7}" type="presOf" srcId="{E9CCBB12-ABA4-47B0-A96C-3B7EAC6C7A0E}" destId="{CF80ACF5-A7D3-4B86-8DDA-0FE208C55043}" srcOrd="0" destOrd="0" presId="urn:microsoft.com/office/officeart/2005/8/layout/chevron1"/>
    <dgm:cxn modelId="{402CC28A-F4B1-4A9E-AEE1-E888829EBD5A}" srcId="{F8D4C336-016E-4E5C-B964-7ABD9B5B7414}" destId="{278D9D7D-1AB7-4D9D-9C70-DAC118B8752B}" srcOrd="1" destOrd="0" parTransId="{BAA86425-EF1D-4DCD-B16C-E8C7572476AD}" sibTransId="{0BE39C1B-CC25-4915-A204-97B3E46368B4}"/>
    <dgm:cxn modelId="{8D30FA54-C2CD-4E8D-B5DC-B2438644BECF}" type="presOf" srcId="{F8D4C336-016E-4E5C-B964-7ABD9B5B7414}" destId="{32634BCF-99ED-470C-B4B4-B72840BFEBC6}" srcOrd="0" destOrd="0" presId="urn:microsoft.com/office/officeart/2005/8/layout/chevron1"/>
    <dgm:cxn modelId="{F20A1E30-2BF3-44EB-8E02-2A287843DBFE}" srcId="{FF1B19FA-0096-4224-858D-633F7CA43087}" destId="{571152E2-E1C6-47AA-8554-E83067FC8FC8}" srcOrd="0" destOrd="0" parTransId="{1B832086-F3B4-41EB-A7F7-56ACB6D5E77A}" sibTransId="{5E5BEC0A-1B78-47A6-9FDB-FF6AE9F04EEB}"/>
    <dgm:cxn modelId="{B1F77227-1EBA-489C-91FF-57AEE785CBAD}" type="presOf" srcId="{90437BF5-E047-4DBF-9424-7787D2E213CD}" destId="{E7B99D02-2A0B-4AFF-B543-7502FCFB7773}" srcOrd="0" destOrd="0" presId="urn:microsoft.com/office/officeart/2005/8/layout/chevron1"/>
    <dgm:cxn modelId="{046BC61C-EF49-475A-82E9-2F03F18F0AD9}" type="presOf" srcId="{707B5E76-D6DB-4A73-B4BC-4EE1B7249E1B}" destId="{E7B99D02-2A0B-4AFF-B543-7502FCFB7773}" srcOrd="0" destOrd="1" presId="urn:microsoft.com/office/officeart/2005/8/layout/chevron1"/>
    <dgm:cxn modelId="{F17EA89D-33A4-4AC1-82D1-F5D773873819}" srcId="{278D9D7D-1AB7-4D9D-9C70-DAC118B8752B}" destId="{90437BF5-E047-4DBF-9424-7787D2E213CD}" srcOrd="0" destOrd="0" parTransId="{66DB4EC7-C725-4872-B4DA-620AE5E976A7}" sibTransId="{A9CBE499-9A5F-4386-9BF1-3E5F42359D26}"/>
    <dgm:cxn modelId="{4748AF95-7009-4778-92F9-5369707A9600}" type="presOf" srcId="{866AC4B2-B64F-4C56-9301-684F008B01F3}" destId="{2D275790-6A3E-4C8E-A264-F3E102555740}" srcOrd="0" destOrd="0" presId="urn:microsoft.com/office/officeart/2005/8/layout/chevron1"/>
    <dgm:cxn modelId="{F79F8B97-D1F1-433B-97FE-AD2EAE98EDAF}" srcId="{E9CCBB12-ABA4-47B0-A96C-3B7EAC6C7A0E}" destId="{866AC4B2-B64F-4C56-9301-684F008B01F3}" srcOrd="0" destOrd="0" parTransId="{76613FB5-2DEB-4B83-83B8-27167C6EEA37}" sibTransId="{EA6908CA-D237-4A30-8A95-2C030FF939E2}"/>
    <dgm:cxn modelId="{38AEE475-263E-40F3-AE59-F8B687B30EE3}" srcId="{F8D4C336-016E-4E5C-B964-7ABD9B5B7414}" destId="{E9CCBB12-ABA4-47B0-A96C-3B7EAC6C7A0E}" srcOrd="2" destOrd="0" parTransId="{019E528A-018C-4B9B-A03E-154C88F8AD13}" sibTransId="{690B4BB8-9BC6-4F12-9079-481DBB7984A6}"/>
    <dgm:cxn modelId="{521781AC-E619-4A06-830C-7DB533F212D6}" type="presParOf" srcId="{32634BCF-99ED-470C-B4B4-B72840BFEBC6}" destId="{F25BA52F-BB70-4A96-88FE-23EE2426D65B}" srcOrd="0" destOrd="0" presId="urn:microsoft.com/office/officeart/2005/8/layout/chevron1"/>
    <dgm:cxn modelId="{13269933-903F-4E34-9B1F-D1EB922A6408}" type="presParOf" srcId="{F25BA52F-BB70-4A96-88FE-23EE2426D65B}" destId="{EBABFBC7-1B9D-46EB-96B8-E02D27271190}" srcOrd="0" destOrd="0" presId="urn:microsoft.com/office/officeart/2005/8/layout/chevron1"/>
    <dgm:cxn modelId="{5B39647A-5F25-46C4-A9A4-2933E2C6100E}" type="presParOf" srcId="{F25BA52F-BB70-4A96-88FE-23EE2426D65B}" destId="{8CB5032E-9BAA-41F3-9389-BFB9DEF65571}" srcOrd="1" destOrd="0" presId="urn:microsoft.com/office/officeart/2005/8/layout/chevron1"/>
    <dgm:cxn modelId="{7120E4A4-D490-483C-8E98-2CF6BC9C090E}" type="presParOf" srcId="{32634BCF-99ED-470C-B4B4-B72840BFEBC6}" destId="{9C8AEF04-5384-4946-98A0-7E1E1E8EA987}" srcOrd="1" destOrd="0" presId="urn:microsoft.com/office/officeart/2005/8/layout/chevron1"/>
    <dgm:cxn modelId="{B0CAE556-4462-4A97-BD1B-E8D24DF61BAE}" type="presParOf" srcId="{32634BCF-99ED-470C-B4B4-B72840BFEBC6}" destId="{384641A2-E047-4A3D-BEF4-1A27DB54B3B6}" srcOrd="2" destOrd="0" presId="urn:microsoft.com/office/officeart/2005/8/layout/chevron1"/>
    <dgm:cxn modelId="{796D55C1-E897-473C-BB55-8DA050E12183}" type="presParOf" srcId="{384641A2-E047-4A3D-BEF4-1A27DB54B3B6}" destId="{730A49F8-9260-4558-84DA-00E7AB6FB832}" srcOrd="0" destOrd="0" presId="urn:microsoft.com/office/officeart/2005/8/layout/chevron1"/>
    <dgm:cxn modelId="{B1543AF4-9142-4F10-94BA-DE5EDA61678B}" type="presParOf" srcId="{384641A2-E047-4A3D-BEF4-1A27DB54B3B6}" destId="{E7B99D02-2A0B-4AFF-B543-7502FCFB7773}" srcOrd="1" destOrd="0" presId="urn:microsoft.com/office/officeart/2005/8/layout/chevron1"/>
    <dgm:cxn modelId="{2CB35901-A4D1-49C5-AAF8-F523F05E8D58}" type="presParOf" srcId="{32634BCF-99ED-470C-B4B4-B72840BFEBC6}" destId="{03E1350E-D5F9-4D82-9ADA-D9E732DB13C5}" srcOrd="3" destOrd="0" presId="urn:microsoft.com/office/officeart/2005/8/layout/chevron1"/>
    <dgm:cxn modelId="{614DDEF9-6EBA-4420-936A-8CF3F5181E2D}" type="presParOf" srcId="{32634BCF-99ED-470C-B4B4-B72840BFEBC6}" destId="{3A0A27C3-016F-461A-90B9-D34BA41296F1}" srcOrd="4" destOrd="0" presId="urn:microsoft.com/office/officeart/2005/8/layout/chevron1"/>
    <dgm:cxn modelId="{112A5D45-5C4A-45EC-A915-0107456C2A55}" type="presParOf" srcId="{3A0A27C3-016F-461A-90B9-D34BA41296F1}" destId="{CF80ACF5-A7D3-4B86-8DDA-0FE208C55043}" srcOrd="0" destOrd="0" presId="urn:microsoft.com/office/officeart/2005/8/layout/chevron1"/>
    <dgm:cxn modelId="{32D4CE6B-6583-4930-8AAF-C16FBFCB7628}" type="presParOf" srcId="{3A0A27C3-016F-461A-90B9-D34BA41296F1}" destId="{2D275790-6A3E-4C8E-A264-F3E102555740}" srcOrd="1" destOrd="0" presId="urn:microsoft.com/office/officeart/2005/8/layout/chevro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3848645" y="0"/>
            <a:ext cx="2944283" cy="495300"/>
          </a:xfrm>
          <a:prstGeom prst="rect">
            <a:avLst/>
          </a:prstGeom>
        </p:spPr>
        <p:txBody>
          <a:bodyPr vert="horz" lIns="96661" tIns="48331" rIns="96661" bIns="48331" rtlCol="0"/>
          <a:lstStyle>
            <a:lvl1pPr algn="r">
              <a:defRPr sz="1300"/>
            </a:lvl1pPr>
          </a:lstStyle>
          <a:p>
            <a:fld id="{D838D878-6E12-44FD-8345-5FC4541B32D3}" type="datetimeFigureOut">
              <a:rPr lang="en-US" smtClean="0"/>
              <a:pPr/>
              <a:t>05-Jun-2014</a:t>
            </a:fld>
            <a:endParaRPr lang="en-US" dirty="0"/>
          </a:p>
        </p:txBody>
      </p:sp>
      <p:sp>
        <p:nvSpPr>
          <p:cNvPr id="4" name="Footer Placeholder 3"/>
          <p:cNvSpPr>
            <a:spLocks noGrp="1"/>
          </p:cNvSpPr>
          <p:nvPr>
            <p:ph type="ftr" sz="quarter" idx="2"/>
          </p:nvPr>
        </p:nvSpPr>
        <p:spPr>
          <a:xfrm>
            <a:off x="1" y="9408981"/>
            <a:ext cx="2944283" cy="49530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6661" tIns="48331" rIns="96661" bIns="48331" rtlCol="0" anchor="b"/>
          <a:lstStyle>
            <a:lvl1pPr algn="r">
              <a:defRPr sz="1300"/>
            </a:lvl1pPr>
          </a:lstStyle>
          <a:p>
            <a:fld id="{B043E0F3-55B4-4DC6-9C2B-17455F0FCC7F}" type="slidenum">
              <a:rPr lang="en-US" smtClean="0"/>
              <a:pPr/>
              <a:t>‹#›</a:t>
            </a:fld>
            <a:endParaRPr lang="en-US" dirty="0"/>
          </a:p>
        </p:txBody>
      </p:sp>
    </p:spTree>
    <p:extLst>
      <p:ext uri="{BB962C8B-B14F-4D97-AF65-F5344CB8AC3E}">
        <p14:creationId xmlns:p14="http://schemas.microsoft.com/office/powerpoint/2010/main" val="118771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6661" tIns="48331" rIns="96661" bIns="48331" rtlCol="0"/>
          <a:lstStyle>
            <a:lvl1pPr algn="l">
              <a:defRPr sz="1300"/>
            </a:lvl1pPr>
          </a:lstStyle>
          <a:p>
            <a:endParaRPr lang="en-GB" dirty="0"/>
          </a:p>
        </p:txBody>
      </p:sp>
      <p:sp>
        <p:nvSpPr>
          <p:cNvPr id="3" name="Date Placeholder 2"/>
          <p:cNvSpPr>
            <a:spLocks noGrp="1"/>
          </p:cNvSpPr>
          <p:nvPr>
            <p:ph type="dt" idx="1"/>
          </p:nvPr>
        </p:nvSpPr>
        <p:spPr>
          <a:xfrm>
            <a:off x="3848645" y="0"/>
            <a:ext cx="2944283" cy="495300"/>
          </a:xfrm>
          <a:prstGeom prst="rect">
            <a:avLst/>
          </a:prstGeom>
        </p:spPr>
        <p:txBody>
          <a:bodyPr vert="horz" lIns="96661" tIns="48331" rIns="96661" bIns="48331" rtlCol="0"/>
          <a:lstStyle>
            <a:lvl1pPr algn="r">
              <a:defRPr sz="1300"/>
            </a:lvl1pPr>
          </a:lstStyle>
          <a:p>
            <a:fld id="{807B29FB-3156-4388-9398-4B5153FBF155}" type="datetimeFigureOut">
              <a:rPr lang="en-GB" smtClean="0"/>
              <a:pPr/>
              <a:t>05/06/2014</a:t>
            </a:fld>
            <a:endParaRPr lang="en-GB" dirty="0"/>
          </a:p>
        </p:txBody>
      </p:sp>
      <p:sp>
        <p:nvSpPr>
          <p:cNvPr id="4" name="Slide Image Placeholder 3"/>
          <p:cNvSpPr>
            <a:spLocks noGrp="1" noRot="1" noChangeAspect="1"/>
          </p:cNvSpPr>
          <p:nvPr>
            <p:ph type="sldImg" idx="2"/>
          </p:nvPr>
        </p:nvSpPr>
        <p:spPr>
          <a:xfrm>
            <a:off x="920750" y="744538"/>
            <a:ext cx="4953000" cy="3714750"/>
          </a:xfrm>
          <a:prstGeom prst="rect">
            <a:avLst/>
          </a:prstGeom>
          <a:noFill/>
          <a:ln w="12700">
            <a:solidFill>
              <a:prstClr val="black"/>
            </a:solidFill>
          </a:ln>
        </p:spPr>
        <p:txBody>
          <a:bodyPr vert="horz" lIns="96661" tIns="48331" rIns="96661" bIns="48331" rtlCol="0" anchor="ctr"/>
          <a:lstStyle/>
          <a:p>
            <a:endParaRPr lang="en-GB" dirty="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08981"/>
            <a:ext cx="2944283" cy="495300"/>
          </a:xfrm>
          <a:prstGeom prst="rect">
            <a:avLst/>
          </a:prstGeom>
        </p:spPr>
        <p:txBody>
          <a:bodyPr vert="horz" lIns="96661" tIns="48331" rIns="96661" bIns="4833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6661" tIns="48331" rIns="96661" bIns="48331" rtlCol="0" anchor="b"/>
          <a:lstStyle>
            <a:lvl1pPr algn="r">
              <a:defRPr sz="1300"/>
            </a:lvl1pPr>
          </a:lstStyle>
          <a:p>
            <a:fld id="{B6BB7251-09B7-4801-93CE-22D54119369C}" type="slidenum">
              <a:rPr lang="en-GB" smtClean="0"/>
              <a:pPr/>
              <a:t>‹#›</a:t>
            </a:fld>
            <a:endParaRPr lang="en-GB" dirty="0"/>
          </a:p>
        </p:txBody>
      </p:sp>
    </p:spTree>
    <p:extLst>
      <p:ext uri="{BB962C8B-B14F-4D97-AF65-F5344CB8AC3E}">
        <p14:creationId xmlns:p14="http://schemas.microsoft.com/office/powerpoint/2010/main" val="2113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Intro remarks</a:t>
            </a:r>
          </a:p>
          <a:p>
            <a:endParaRPr lang="en-GB" dirty="0" smtClean="0"/>
          </a:p>
          <a:p>
            <a:pPr>
              <a:buFont typeface="Arial" pitchFamily="34" charset="0"/>
              <a:buChar char="•"/>
            </a:pPr>
            <a:r>
              <a:rPr lang="en-GB" dirty="0" smtClean="0"/>
              <a:t> My colleagues and I are delighted and couldn’t be more thrilled to have this opportunity</a:t>
            </a:r>
            <a:r>
              <a:rPr lang="en-GB" baseline="0" dirty="0" smtClean="0"/>
              <a:t> to present the PISA for development project to this meeting.</a:t>
            </a:r>
          </a:p>
          <a:p>
            <a:pPr>
              <a:buFont typeface="Arial" pitchFamily="34" charset="0"/>
              <a:buChar char="•"/>
            </a:pPr>
            <a:r>
              <a:rPr lang="en-GB" baseline="0" dirty="0" smtClean="0"/>
              <a:t> The cooperation that this represents between the OECD Directorates for Education and Skills and Development Cooperation and with our development partners and technical partners and with the countries represented in this meeting is very welcome</a:t>
            </a:r>
          </a:p>
          <a:p>
            <a:pPr>
              <a:buFont typeface="Arial" pitchFamily="34" charset="0"/>
              <a:buChar char="•"/>
            </a:pPr>
            <a:endParaRPr lang="en-GB" baseline="0" dirty="0" smtClean="0"/>
          </a:p>
          <a:p>
            <a:pPr>
              <a:buFont typeface="Arial" pitchFamily="34" charset="0"/>
              <a:buChar char="•"/>
            </a:pPr>
            <a:r>
              <a:rPr lang="en-GB" baseline="0" dirty="0" smtClean="0"/>
              <a:t>  But for us as staff of OECD’s Education and Skills and Development Co-operation Directorates the PISA for development project is an exciting addition to our programme of work. And what we would like to do now is take you through the background to the project, the aims of the project and what it will seek to deliver over the coming three years.</a:t>
            </a:r>
            <a:endParaRPr lang="en-US" dirty="0" smtClean="0"/>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solidFill>
                  <a:prstClr val="black"/>
                </a:solidFill>
              </a:rPr>
              <a:pPr/>
              <a:t>66</a:t>
            </a:fld>
            <a:endParaRPr lang="en-GB"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solidFill>
                  <a:prstClr val="black"/>
                </a:solidFill>
              </a:rPr>
              <a:pPr/>
              <a:t>67</a:t>
            </a:fld>
            <a:endParaRPr lang="en-GB"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GB" b="1" dirty="0"/>
          </a:p>
          <a:p>
            <a:pPr>
              <a:lnSpc>
                <a:spcPct val="100000"/>
              </a:lnSpc>
            </a:pPr>
            <a:r>
              <a:rPr lang="en-GB" sz="2000" b="1" u="sng" dirty="0">
                <a:solidFill>
                  <a:srgbClr val="FF0000"/>
                </a:solidFill>
              </a:rPr>
              <a:t>Talk through the draft </a:t>
            </a:r>
            <a:r>
              <a:rPr lang="en-GB" sz="2000" b="1" u="sng" dirty="0" err="1">
                <a:solidFill>
                  <a:srgbClr val="FF0000"/>
                </a:solidFill>
              </a:rPr>
              <a:t>ToR</a:t>
            </a:r>
            <a:r>
              <a:rPr lang="en-GB" sz="2000" b="1" u="sng" dirty="0">
                <a:solidFill>
                  <a:srgbClr val="FF0000"/>
                </a:solidFill>
              </a:rPr>
              <a:t> in the folder – emphasise that it is a draft</a:t>
            </a:r>
          </a:p>
          <a:p>
            <a:pPr>
              <a:lnSpc>
                <a:spcPct val="100000"/>
              </a:lnSpc>
            </a:pPr>
            <a:endParaRPr lang="en-GB" sz="2000" b="1" u="sng" dirty="0">
              <a:solidFill>
                <a:srgbClr val="FF0000"/>
              </a:solidFill>
            </a:endParaRPr>
          </a:p>
          <a:p>
            <a:pPr>
              <a:lnSpc>
                <a:spcPct val="100000"/>
              </a:lnSpc>
            </a:pPr>
            <a:r>
              <a:rPr lang="en-GB" sz="2000" b="1" u="sng" dirty="0">
                <a:solidFill>
                  <a:srgbClr val="FF0000"/>
                </a:solidFill>
              </a:rPr>
              <a:t>[NEXT SLIDE]</a:t>
            </a:r>
            <a:endParaRPr lang="en-US" sz="2000" b="1" u="sng" dirty="0">
              <a:solidFill>
                <a:srgbClr val="FF0000"/>
              </a:solidFill>
            </a:endParaRPr>
          </a:p>
        </p:txBody>
      </p:sp>
      <p:sp>
        <p:nvSpPr>
          <p:cNvPr id="4" name="Slide Number Placeholder 3"/>
          <p:cNvSpPr>
            <a:spLocks noGrp="1"/>
          </p:cNvSpPr>
          <p:nvPr>
            <p:ph type="sldNum" sz="quarter" idx="10"/>
          </p:nvPr>
        </p:nvSpPr>
        <p:spPr/>
        <p:txBody>
          <a:bodyPr/>
          <a:lstStyle/>
          <a:p>
            <a:fld id="{B6BB7251-09B7-4801-93CE-22D54119369C}" type="slidenum">
              <a:rPr lang="en-GB" smtClean="0">
                <a:solidFill>
                  <a:prstClr val="black"/>
                </a:solidFill>
              </a:rPr>
              <a:pPr/>
              <a:t>68</a:t>
            </a:fld>
            <a:endParaRPr lang="en-GB"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GB" b="1" dirty="0"/>
          </a:p>
          <a:p>
            <a:pPr>
              <a:lnSpc>
                <a:spcPct val="100000"/>
              </a:lnSpc>
            </a:pPr>
            <a:endParaRPr lang="en-US" sz="2000" b="1" u="sng" dirty="0">
              <a:solidFill>
                <a:srgbClr val="FF0000"/>
              </a:solidFill>
            </a:endParaRPr>
          </a:p>
        </p:txBody>
      </p:sp>
      <p:sp>
        <p:nvSpPr>
          <p:cNvPr id="4" name="Slide Number Placeholder 3"/>
          <p:cNvSpPr>
            <a:spLocks noGrp="1"/>
          </p:cNvSpPr>
          <p:nvPr>
            <p:ph type="sldNum" sz="quarter" idx="10"/>
          </p:nvPr>
        </p:nvSpPr>
        <p:spPr/>
        <p:txBody>
          <a:bodyPr/>
          <a:lstStyle/>
          <a:p>
            <a:fld id="{B6BB7251-09B7-4801-93CE-22D54119369C}"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41A7B-21E1-A843-96D8-E027A639E74A}"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56658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paper suggests to</a:t>
            </a:r>
            <a:r>
              <a:rPr lang="en-US" baseline="0" dirty="0" smtClean="0"/>
              <a:t> </a:t>
            </a:r>
            <a:r>
              <a:rPr lang="en-US" dirty="0" smtClean="0"/>
              <a:t>enhance or develop</a:t>
            </a:r>
            <a:r>
              <a:rPr lang="en-US" baseline="0" dirty="0" smtClean="0"/>
              <a:t> the contextual </a:t>
            </a:r>
            <a:r>
              <a:rPr lang="en-US" dirty="0" smtClean="0"/>
              <a:t>assessment tools in few different areas; the paper identifies</a:t>
            </a:r>
            <a:r>
              <a:rPr lang="en-US" baseline="0" dirty="0" smtClean="0"/>
              <a:t> seven main themes. Five themes require minor intervention, while the two other themes warrant greater attention.</a:t>
            </a:r>
          </a:p>
          <a:p>
            <a:r>
              <a:rPr lang="en-US" baseline="0" dirty="0" smtClean="0"/>
              <a:t>To address the first five themes listed on the left, we recommended to:</a:t>
            </a:r>
          </a:p>
          <a:p>
            <a:pPr marL="285750" lvl="0" indent="-285750">
              <a:buFont typeface="Arial"/>
              <a:buChar char="•"/>
            </a:pPr>
            <a:r>
              <a:rPr lang="en-GB" dirty="0" smtClean="0">
                <a:solidFill>
                  <a:schemeClr val="tx2">
                    <a:lumMod val="75000"/>
                  </a:schemeClr>
                </a:solidFill>
              </a:rPr>
              <a:t>Add items on students’ early learning experiences,</a:t>
            </a:r>
            <a:endParaRPr lang="en-US" dirty="0" smtClean="0">
              <a:solidFill>
                <a:schemeClr val="tx2">
                  <a:lumMod val="75000"/>
                </a:schemeClr>
              </a:solidFill>
            </a:endParaRPr>
          </a:p>
          <a:p>
            <a:pPr marL="285750" lvl="0" indent="-285750">
              <a:buFont typeface="Arial"/>
              <a:buChar char="•"/>
            </a:pPr>
            <a:r>
              <a:rPr lang="en-US" dirty="0" smtClean="0">
                <a:solidFill>
                  <a:schemeClr val="tx2">
                    <a:lumMod val="75000"/>
                  </a:schemeClr>
                </a:solidFill>
              </a:rPr>
              <a:t>Add </a:t>
            </a:r>
            <a:r>
              <a:rPr lang="en-GB" dirty="0" smtClean="0">
                <a:solidFill>
                  <a:schemeClr val="tx2">
                    <a:lumMod val="75000"/>
                  </a:schemeClr>
                </a:solidFill>
              </a:rPr>
              <a:t>items</a:t>
            </a:r>
            <a:r>
              <a:rPr lang="en-US" dirty="0" smtClean="0">
                <a:solidFill>
                  <a:schemeClr val="tx2">
                    <a:lumMod val="75000"/>
                  </a:schemeClr>
                </a:solidFill>
              </a:rPr>
              <a:t> on </a:t>
            </a:r>
            <a:r>
              <a:rPr lang="en-GB" dirty="0" smtClean="0">
                <a:solidFill>
                  <a:schemeClr val="tx2">
                    <a:lumMod val="75000"/>
                  </a:schemeClr>
                </a:solidFill>
              </a:rPr>
              <a:t>students’ familiarity with the language of the test </a:t>
            </a:r>
            <a:endParaRPr lang="en-US" dirty="0" smtClean="0">
              <a:solidFill>
                <a:schemeClr val="tx2">
                  <a:lumMod val="75000"/>
                </a:schemeClr>
              </a:solidFill>
            </a:endParaRPr>
          </a:p>
          <a:p>
            <a:pPr marL="285750" lvl="0" indent="-285750">
              <a:buFont typeface="Arial"/>
              <a:buChar char="•"/>
            </a:pPr>
            <a:r>
              <a:rPr lang="en-GB" dirty="0" smtClean="0">
                <a:solidFill>
                  <a:schemeClr val="tx2">
                    <a:lumMod val="75000"/>
                  </a:schemeClr>
                </a:solidFill>
              </a:rPr>
              <a:t>Measure parental involvement, social capital and cultural capital</a:t>
            </a:r>
            <a:endParaRPr lang="en-US" dirty="0" smtClean="0">
              <a:solidFill>
                <a:schemeClr val="tx2">
                  <a:lumMod val="75000"/>
                </a:schemeClr>
              </a:solidFill>
            </a:endParaRPr>
          </a:p>
          <a:p>
            <a:pPr marL="285750" lvl="0" indent="-285750">
              <a:buFont typeface="Arial"/>
              <a:buChar char="•"/>
            </a:pPr>
            <a:r>
              <a:rPr lang="en-GB" dirty="0" smtClean="0">
                <a:solidFill>
                  <a:schemeClr val="tx2">
                    <a:lumMod val="75000"/>
                  </a:schemeClr>
                </a:solidFill>
              </a:rPr>
              <a:t>Measure the role of other community members and of types of community</a:t>
            </a:r>
            <a:endParaRPr lang="en-US" dirty="0" smtClean="0">
              <a:solidFill>
                <a:schemeClr val="tx2">
                  <a:lumMod val="75000"/>
                </a:schemeClr>
              </a:solidFill>
            </a:endParaRPr>
          </a:p>
          <a:p>
            <a:pPr marL="285750" lvl="0" indent="-285750">
              <a:buFont typeface="Arial"/>
              <a:buChar char="•"/>
            </a:pPr>
            <a:r>
              <a:rPr lang="en-US" dirty="0" smtClean="0">
                <a:solidFill>
                  <a:schemeClr val="tx2">
                    <a:lumMod val="75000"/>
                  </a:schemeClr>
                </a:solidFill>
              </a:rPr>
              <a:t>Enhance measure of school attendance</a:t>
            </a:r>
          </a:p>
          <a:p>
            <a:pPr marL="285750" lvl="0" indent="-285750">
              <a:buFont typeface="Arial"/>
              <a:buChar char="•"/>
            </a:pPr>
            <a:r>
              <a:rPr lang="en-US" dirty="0" smtClean="0">
                <a:solidFill>
                  <a:schemeClr val="tx2">
                    <a:lumMod val="75000"/>
                  </a:schemeClr>
                </a:solidFill>
              </a:rPr>
              <a:t>Add </a:t>
            </a:r>
            <a:r>
              <a:rPr lang="en-GB" dirty="0" smtClean="0">
                <a:solidFill>
                  <a:schemeClr val="tx2">
                    <a:lumMod val="75000"/>
                  </a:schemeClr>
                </a:solidFill>
              </a:rPr>
              <a:t>items</a:t>
            </a:r>
            <a:r>
              <a:rPr lang="en-US" dirty="0" smtClean="0">
                <a:solidFill>
                  <a:schemeClr val="tx2">
                    <a:lumMod val="75000"/>
                  </a:schemeClr>
                </a:solidFill>
              </a:rPr>
              <a:t> on participation in formal and informal labor market</a:t>
            </a:r>
          </a:p>
          <a:p>
            <a:endParaRPr lang="en-US" dirty="0"/>
          </a:p>
        </p:txBody>
      </p:sp>
      <p:sp>
        <p:nvSpPr>
          <p:cNvPr id="4" name="Slide Number Placeholder 3"/>
          <p:cNvSpPr>
            <a:spLocks noGrp="1"/>
          </p:cNvSpPr>
          <p:nvPr>
            <p:ph type="sldNum" sz="quarter" idx="10"/>
          </p:nvPr>
        </p:nvSpPr>
        <p:spPr/>
        <p:txBody>
          <a:bodyPr/>
          <a:lstStyle/>
          <a:p>
            <a:fld id="{54941A7B-21E1-A843-96D8-E027A639E74A}"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71998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will be made clear that…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4941A7B-21E1-A843-96D8-E027A639E74A}"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720574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941A7B-21E1-A843-96D8-E027A639E74A}"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488495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two underlying aspects are consistent with the </a:t>
            </a:r>
            <a:r>
              <a:rPr lang="en-US" smtClean="0"/>
              <a:t>main requirements </a:t>
            </a:r>
            <a:r>
              <a:rPr lang="en-US" dirty="0" smtClean="0"/>
              <a:t>of the </a:t>
            </a:r>
            <a:r>
              <a:rPr lang="en-US" dirty="0" err="1" smtClean="0"/>
              <a:t>ToR</a:t>
            </a:r>
            <a:r>
              <a:rPr lang="en-US" dirty="0" smtClean="0"/>
              <a:t>:</a:t>
            </a:r>
          </a:p>
          <a:p>
            <a:pPr marL="0" indent="0">
              <a:buNone/>
            </a:pPr>
            <a:r>
              <a:rPr lang="en-GB" sz="1200" dirty="0" smtClean="0">
                <a:solidFill>
                  <a:srgbClr val="6E2619"/>
                </a:solidFill>
              </a:rPr>
              <a:t>The revised questionnaires must be: </a:t>
            </a:r>
          </a:p>
          <a:p>
            <a:pPr marL="514350" indent="-514350">
              <a:buAutoNum type="alphaLcParenR"/>
            </a:pPr>
            <a:r>
              <a:rPr lang="en-GB" sz="1200" dirty="0" smtClean="0">
                <a:solidFill>
                  <a:srgbClr val="6E2619"/>
                </a:solidFill>
              </a:rPr>
              <a:t>comparable internationally and </a:t>
            </a:r>
          </a:p>
          <a:p>
            <a:pPr marL="514350" indent="-514350">
              <a:buAutoNum type="alphaLcParenR"/>
            </a:pPr>
            <a:r>
              <a:rPr lang="en-GB" sz="1200" dirty="0" smtClean="0">
                <a:solidFill>
                  <a:srgbClr val="6E2619"/>
                </a:solidFill>
              </a:rPr>
              <a:t>consistent with the current PISA frameworks.</a:t>
            </a:r>
          </a:p>
          <a:p>
            <a:endParaRPr lang="en-US" dirty="0"/>
          </a:p>
        </p:txBody>
      </p:sp>
      <p:sp>
        <p:nvSpPr>
          <p:cNvPr id="4" name="Slide Number Placeholder 3"/>
          <p:cNvSpPr>
            <a:spLocks noGrp="1"/>
          </p:cNvSpPr>
          <p:nvPr>
            <p:ph type="sldNum" sz="quarter" idx="10"/>
          </p:nvPr>
        </p:nvSpPr>
        <p:spPr/>
        <p:txBody>
          <a:bodyPr/>
          <a:lstStyle/>
          <a:p>
            <a:fld id="{54941A7B-21E1-A843-96D8-E027A639E74A}"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07479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IC=International Contract</a:t>
            </a:r>
            <a:endParaRPr lang="en-US" dirty="0"/>
          </a:p>
        </p:txBody>
      </p:sp>
      <p:sp>
        <p:nvSpPr>
          <p:cNvPr id="4" name="Slide Number Placeholder 3"/>
          <p:cNvSpPr>
            <a:spLocks noGrp="1"/>
          </p:cNvSpPr>
          <p:nvPr>
            <p:ph type="sldNum" sz="quarter" idx="10"/>
          </p:nvPr>
        </p:nvSpPr>
        <p:spPr/>
        <p:txBody>
          <a:bodyPr/>
          <a:lstStyle/>
          <a:p>
            <a:fld id="{54941A7B-21E1-A843-96D8-E027A639E74A}"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544303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5.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05-Jun-2014</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972237"/>
      </p:ext>
    </p:extLst>
  </p:cSld>
  <p:clrMapOvr>
    <a:masterClrMapping/>
  </p:clrMapOvr>
  <p:transition spd="slow">
    <p:cover/>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78316190"/>
      </p:ext>
    </p:extLst>
  </p:cSld>
  <p:clrMapOvr>
    <a:masterClrMapping/>
  </p:clrMapOvr>
  <p:transition spd="slow">
    <p:cove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304800"/>
            <a:ext cx="8388350" cy="9525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55650" y="1447800"/>
            <a:ext cx="8388350" cy="5162550"/>
          </a:xfrm>
        </p:spPr>
        <p:txBody>
          <a:bodyPr/>
          <a:lstStyle/>
          <a:p>
            <a:pPr lvl="0"/>
            <a:endParaRPr lang="en-GB" noProof="0"/>
          </a:p>
        </p:txBody>
      </p:sp>
    </p:spTree>
    <p:extLst>
      <p:ext uri="{BB962C8B-B14F-4D97-AF65-F5344CB8AC3E}">
        <p14:creationId xmlns:p14="http://schemas.microsoft.com/office/powerpoint/2010/main" val="1776257379"/>
      </p:ext>
    </p:extLst>
  </p:cSld>
  <p:clrMapOvr>
    <a:masterClrMapping/>
  </p:clrMapOvr>
  <p:transition spd="slow">
    <p:cove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0" y="304800"/>
            <a:ext cx="8388350" cy="6305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8604061"/>
      </p:ext>
    </p:extLst>
  </p:cSld>
  <p:clrMapOvr>
    <a:masterClrMapping/>
  </p:clrMapOvr>
  <p:transition spd="slow">
    <p:cove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rotWithShape="0">
          <a:gsLst>
            <a:gs pos="0">
              <a:srgbClr val="800000"/>
            </a:gs>
            <a:gs pos="68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5" name="Text Box 5"/>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35538814-9AC8-4F32-BB5E-D064F0E04D92}"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6" name="Picture 6"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8" name="Rectangle 8"/>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9" name="Text Box 9"/>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C36B2A8D-B23F-45C1-BD0E-36F8D8F1F910}"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10" name="Picture 10"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1"/>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2606082" name="Rectangle 2"/>
          <p:cNvSpPr>
            <a:spLocks noGrp="1" noChangeArrowheads="1"/>
          </p:cNvSpPr>
          <p:nvPr>
            <p:ph type="ctrTitle"/>
          </p:nvPr>
        </p:nvSpPr>
        <p:spPr>
          <a:xfrm>
            <a:off x="755650" y="2209800"/>
            <a:ext cx="8388350" cy="1143000"/>
          </a:xfrm>
        </p:spPr>
        <p:txBody>
          <a:bodyPr/>
          <a:lstStyle>
            <a:lvl1pPr>
              <a:defRPr/>
            </a:lvl1pPr>
          </a:lstStyle>
          <a:p>
            <a:r>
              <a:rPr lang="en-GB"/>
              <a:t>Click to edit Master title style</a:t>
            </a:r>
          </a:p>
        </p:txBody>
      </p:sp>
      <p:sp>
        <p:nvSpPr>
          <p:cNvPr id="2606083" name="Rectangle 3"/>
          <p:cNvSpPr>
            <a:spLocks noGrp="1" noChangeArrowheads="1"/>
          </p:cNvSpPr>
          <p:nvPr>
            <p:ph type="subTitle" idx="1"/>
          </p:nvPr>
        </p:nvSpPr>
        <p:spPr>
          <a:xfrm>
            <a:off x="755650" y="3886200"/>
            <a:ext cx="8388350" cy="1752600"/>
          </a:xfrm>
        </p:spPr>
        <p:txBody>
          <a:bodyPr/>
          <a:lstStyle>
            <a:lvl1pPr marL="0" indent="0" algn="ctr">
              <a:buFont typeface="Monotype Sorts" pitchFamily="2" charset="2"/>
              <a:buNone/>
              <a:defRPr/>
            </a:lvl1pPr>
          </a:lstStyle>
          <a:p>
            <a:r>
              <a:rPr lang="en-GB"/>
              <a:t>Click to edit Master subtitle style</a:t>
            </a:r>
          </a:p>
        </p:txBody>
      </p:sp>
    </p:spTree>
    <p:extLst>
      <p:ext uri="{BB962C8B-B14F-4D97-AF65-F5344CB8AC3E}">
        <p14:creationId xmlns:p14="http://schemas.microsoft.com/office/powerpoint/2010/main" val="115576522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6299"/>
        </a:solidFill>
        <a:effectLst/>
      </p:bgPr>
    </p:bg>
    <p:spTree>
      <p:nvGrpSpPr>
        <p:cNvPr id="1" name=""/>
        <p:cNvGrpSpPr/>
        <p:nvPr/>
      </p:nvGrpSpPr>
      <p:grpSpPr>
        <a:xfrm>
          <a:off x="0" y="0"/>
          <a:ext cx="0" cy="0"/>
          <a:chOff x="0" y="0"/>
          <a:chExt cx="0" cy="0"/>
        </a:xfrm>
      </p:grpSpPr>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12" name="Image 11"/>
          <p:cNvPicPr>
            <a:picLocks noChangeAspect="1"/>
          </p:cNvPicPr>
          <p:nvPr/>
        </p:nvPicPr>
        <p:blipFill>
          <a:blip r:embed="rId3" cstate="print"/>
          <a:stretch>
            <a:fillRect/>
          </a:stretch>
        </p:blipFill>
        <p:spPr>
          <a:xfrm>
            <a:off x="511200" y="432000"/>
            <a:ext cx="692307" cy="1440000"/>
          </a:xfrm>
          <a:prstGeom prst="rect">
            <a:avLst/>
          </a:prstGeom>
        </p:spPr>
      </p:pic>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2" name="Title 1"/>
          <p:cNvSpPr>
            <a:spLocks noGrp="1"/>
          </p:cNvSpPr>
          <p:nvPr>
            <p:ph type="ctrTitle" hasCustomPrompt="1"/>
          </p:nvPr>
        </p:nvSpPr>
        <p:spPr>
          <a:xfrm>
            <a:off x="1368000" y="2481869"/>
            <a:ext cx="6300000" cy="1265731"/>
          </a:xfrm>
        </p:spPr>
        <p:txBody>
          <a:bodyPr anchor="b" anchorCtr="0">
            <a:spAutoFit/>
          </a:bodyPr>
          <a:lstStyle>
            <a:lvl1pPr>
              <a:lnSpc>
                <a:spcPts val="4500"/>
              </a:lnSpc>
              <a:defRPr sz="4500" cap="all">
                <a:solidFill>
                  <a:schemeClr val="tx1"/>
                </a:solidFill>
              </a:defRPr>
            </a:lvl1pPr>
          </a:lstStyle>
          <a:p>
            <a:r>
              <a:rPr lang="fr-FR" dirty="0" smtClean="0"/>
              <a:t>Click to </a:t>
            </a:r>
            <a:r>
              <a:rPr lang="fr-FR" dirty="0" err="1" smtClean="0"/>
              <a:t>edit</a:t>
            </a:r>
            <a:r>
              <a:rPr lang="fr-FR" dirty="0" smtClean="0"/>
              <a:t> </a:t>
            </a:r>
            <a:r>
              <a:rPr lang="fr-FR" dirty="0" err="1" smtClean="0"/>
              <a:t>Presentation</a:t>
            </a:r>
            <a:r>
              <a:rPr lang="fr-FR" dirty="0" smtClean="0"/>
              <a:t> </a:t>
            </a:r>
            <a:r>
              <a:rPr lang="fr-FR" dirty="0" err="1" smtClean="0"/>
              <a:t>title</a:t>
            </a:r>
            <a:endParaRPr lang="en-US" dirty="0"/>
          </a:p>
        </p:txBody>
      </p:sp>
      <p:sp>
        <p:nvSpPr>
          <p:cNvPr id="3" name="Subtitle 2"/>
          <p:cNvSpPr>
            <a:spLocks noGrp="1"/>
          </p:cNvSpPr>
          <p:nvPr>
            <p:ph type="subTitle" idx="1" hasCustomPrompt="1"/>
          </p:nvPr>
        </p:nvSpPr>
        <p:spPr>
          <a:xfrm>
            <a:off x="1368000" y="3805200"/>
            <a:ext cx="6300000" cy="352233"/>
          </a:xfrm>
        </p:spPr>
        <p:txBody>
          <a:bodyPr>
            <a:spAutoFit/>
          </a:bodyPr>
          <a:lstStyle>
            <a:lvl1pPr marL="0" indent="0" algn="l">
              <a:lnSpc>
                <a:spcPts val="2000"/>
              </a:lnSpc>
              <a:spcBef>
                <a:spcPts val="0"/>
              </a:spcBef>
              <a:buNone/>
              <a:defRPr sz="18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Click to </a:t>
            </a:r>
            <a:r>
              <a:rPr lang="fr-FR" dirty="0" err="1" smtClean="0"/>
              <a:t>edit</a:t>
            </a:r>
            <a:r>
              <a:rPr lang="fr-FR" dirty="0" smtClean="0"/>
              <a:t> </a:t>
            </a:r>
            <a:r>
              <a:rPr lang="fr-FR" dirty="0" err="1" smtClean="0"/>
              <a:t>Subtitle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37B9E913-004E-4DE0-8B97-7F877CB430F1}" type="datetimeFigureOut">
              <a:rPr lang="en-US" smtClean="0">
                <a:solidFill>
                  <a:prstClr val="white"/>
                </a:solidFill>
              </a:rPr>
              <a:pPr/>
              <a:t>05-Jun-2014</a:t>
            </a:fld>
            <a:endParaRPr lang="en-US">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solidFill>
                <a:prstClr val="white"/>
              </a:solidFill>
            </a:endParaRPr>
          </a:p>
        </p:txBody>
      </p:sp>
    </p:spTree>
    <p:extLst>
      <p:ext uri="{BB962C8B-B14F-4D97-AF65-F5344CB8AC3E}">
        <p14:creationId xmlns:p14="http://schemas.microsoft.com/office/powerpoint/2010/main" val="3570098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Content Placeholder 2"/>
          <p:cNvSpPr>
            <a:spLocks noGrp="1"/>
          </p:cNvSpPr>
          <p:nvPr>
            <p:ph idx="1"/>
          </p:nvPr>
        </p:nvSpPr>
        <p:spPr/>
        <p:txBody>
          <a:bodyPr/>
          <a:lstStyle>
            <a:lvl1pPr>
              <a:defRPr>
                <a:solidFill>
                  <a:srgbClr val="727272"/>
                </a:solidFill>
              </a:defRPr>
            </a:lvl1pPr>
            <a:lvl2pPr>
              <a:buClr>
                <a:srgbClr val="727272"/>
              </a:buClr>
              <a:defRPr>
                <a:solidFill>
                  <a:srgbClr val="727272"/>
                </a:solidFill>
              </a:defRPr>
            </a:lvl2pPr>
            <a:lvl3pPr>
              <a:defRPr>
                <a:solidFill>
                  <a:srgbClr val="727272"/>
                </a:solidFill>
              </a:defRPr>
            </a:lvl3pPr>
            <a:lvl4pPr>
              <a:defRPr>
                <a:solidFill>
                  <a:srgbClr val="727272"/>
                </a:solidFill>
              </a:defRPr>
            </a:lvl4pPr>
            <a:lvl5pPr>
              <a:defRPr>
                <a:solidFill>
                  <a:srgbClr val="72727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B9E913-004E-4DE0-8B97-7F877CB430F1}" type="datetimeFigureOut">
              <a:rPr lang="en-US" smtClean="0"/>
              <a:pPr/>
              <a:t>05-Jun-2014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75D5-BED5-4F06-9607-709AAF20F29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69133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727272"/>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2" name="Title 1"/>
          <p:cNvSpPr>
            <a:spLocks noGrp="1"/>
          </p:cNvSpPr>
          <p:nvPr>
            <p:ph type="title" hasCustomPrompt="1"/>
          </p:nvPr>
        </p:nvSpPr>
        <p:spPr>
          <a:xfrm>
            <a:off x="1260000" y="2919600"/>
            <a:ext cx="6624000" cy="1058400"/>
          </a:xfrm>
        </p:spPr>
        <p:txBody>
          <a:bodyPr anchor="ctr" anchorCtr="0"/>
          <a:lstStyle>
            <a:lvl1pPr algn="ctr">
              <a:lnSpc>
                <a:spcPts val="3700"/>
              </a:lnSpc>
              <a:defRPr sz="3700" b="0" i="0" cap="all">
                <a:solidFill>
                  <a:schemeClr val="tx1"/>
                </a:solidFill>
              </a:defRPr>
            </a:lvl1pPr>
          </a:lstStyle>
          <a:p>
            <a:r>
              <a:rPr lang="fr-FR" dirty="0" smtClean="0"/>
              <a:t>Click to </a:t>
            </a:r>
            <a:r>
              <a:rPr lang="fr-FR" dirty="0" err="1" smtClean="0"/>
              <a:t>edit</a:t>
            </a:r>
            <a:r>
              <a:rPr lang="fr-FR" dirty="0" smtClean="0"/>
              <a:t/>
            </a:r>
            <a:br>
              <a:rPr lang="fr-FR" dirty="0" smtClean="0"/>
            </a:br>
            <a:r>
              <a:rPr lang="fr-FR" dirty="0" smtClean="0"/>
              <a:t>Section Header </a:t>
            </a:r>
            <a:r>
              <a:rPr lang="fr-FR" dirty="0" err="1" smtClean="0"/>
              <a:t>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37B9E913-004E-4DE0-8B97-7F877CB430F1}" type="datetimeFigureOut">
              <a:rPr lang="en-US" smtClean="0">
                <a:solidFill>
                  <a:prstClr val="white"/>
                </a:solidFill>
              </a:rPr>
              <a:pPr/>
              <a:t>05-Jun-2014</a:t>
            </a:fld>
            <a:endParaRPr lang="en-US">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solidFill>
                <a:prstClr val="white"/>
              </a:solidFill>
            </a:endParaRPr>
          </a:p>
        </p:txBody>
      </p:sp>
      <p:sp>
        <p:nvSpPr>
          <p:cNvPr id="6" name="Slide Number Placeholder 5"/>
          <p:cNvSpPr>
            <a:spLocks noGrp="1"/>
          </p:cNvSpPr>
          <p:nvPr>
            <p:ph type="sldNum" sz="quarter" idx="12"/>
          </p:nvPr>
        </p:nvSpPr>
        <p:spPr/>
        <p:txBody>
          <a:bodyPr/>
          <a:lstStyle>
            <a:lvl1pPr>
              <a:defRPr>
                <a:solidFill>
                  <a:srgbClr val="006299"/>
                </a:solidFill>
              </a:defRPr>
            </a:lvl1pPr>
          </a:lstStyle>
          <a:p>
            <a:fld id="{222475D5-BED5-4F06-9607-709AAF20F297}" type="slidenum">
              <a:rPr lang="en-US" smtClean="0"/>
              <a:pPr/>
              <a:t>‹#›</a:t>
            </a:fld>
            <a:endParaRPr lang="en-US"/>
          </a:p>
        </p:txBody>
      </p:sp>
    </p:spTree>
    <p:extLst>
      <p:ext uri="{BB962C8B-B14F-4D97-AF65-F5344CB8AC3E}">
        <p14:creationId xmlns:p14="http://schemas.microsoft.com/office/powerpoint/2010/main" val="256643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206876"/>
            <a:ext cx="692115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05-Jun-2014</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709739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solidFill>
                  <a:prstClr val="black">
                    <a:alpha val="80000"/>
                  </a:prstClr>
                </a:solidFill>
              </a:rPr>
              <a:pPr/>
              <a:t>05-Jun-2014</a:t>
            </a:fld>
            <a:endParaRPr lang="en-US" dirty="0">
              <a:solidFill>
                <a:prstClr val="black">
                  <a:alpha val="80000"/>
                </a:prstClr>
              </a:solidFill>
            </a:endParaRPr>
          </a:p>
        </p:txBody>
      </p:sp>
      <p:sp>
        <p:nvSpPr>
          <p:cNvPr id="5" name="Footer Placeholder 4"/>
          <p:cNvSpPr>
            <a:spLocks noGrp="1"/>
          </p:cNvSpPr>
          <p:nvPr>
            <p:ph type="ftr" sz="quarter" idx="11"/>
          </p:nvPr>
        </p:nvSpPr>
        <p:spPr/>
        <p:txBody>
          <a:bodyPr/>
          <a:lstStyle/>
          <a:p>
            <a:endParaRPr lang="en-US" dirty="0">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191515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05-Jun-2014</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204209"/>
            <a:ext cx="6919722"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solidFill>
                  <a:prstClr val="black">
                    <a:alpha val="80000"/>
                  </a:prstClr>
                </a:solidFill>
              </a:rPr>
              <a:pPr/>
              <a:t>05-Jun-2014</a:t>
            </a:fld>
            <a:endParaRPr lang="en-US" dirty="0">
              <a:solidFill>
                <a:prstClr val="black">
                  <a:alpha val="80000"/>
                </a:prstClr>
              </a:solidFill>
            </a:endParaRPr>
          </a:p>
        </p:txBody>
      </p:sp>
      <p:sp>
        <p:nvSpPr>
          <p:cNvPr id="5" name="Footer Placeholder 4"/>
          <p:cNvSpPr>
            <a:spLocks noGrp="1"/>
          </p:cNvSpPr>
          <p:nvPr>
            <p:ph type="ftr" sz="quarter" idx="11"/>
          </p:nvPr>
        </p:nvSpPr>
        <p:spPr/>
        <p:txBody>
          <a:bodyPr/>
          <a:lstStyle/>
          <a:p>
            <a:endParaRPr lang="en-US" dirty="0">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4011038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8134"/>
            <a:ext cx="349758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08498" y="1998134"/>
            <a:ext cx="349758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solidFill>
                  <a:prstClr val="black">
                    <a:alpha val="80000"/>
                  </a:prstClr>
                </a:solidFill>
              </a:rPr>
              <a:pPr/>
              <a:t>05-Jun-2014</a:t>
            </a:fld>
            <a:endParaRPr lang="en-US" dirty="0">
              <a:solidFill>
                <a:prstClr val="black">
                  <a:alpha val="80000"/>
                </a:prstClr>
              </a:solidFill>
            </a:endParaRPr>
          </a:p>
        </p:txBody>
      </p:sp>
      <p:sp>
        <p:nvSpPr>
          <p:cNvPr id="6" name="Footer Placeholder 5"/>
          <p:cNvSpPr>
            <a:spLocks noGrp="1"/>
          </p:cNvSpPr>
          <p:nvPr>
            <p:ph type="ftr" sz="quarter" idx="11"/>
          </p:nvPr>
        </p:nvSpPr>
        <p:spPr/>
        <p:txBody>
          <a:bodyPr/>
          <a:lstStyle/>
          <a:p>
            <a:endParaRPr lang="en-US" dirty="0">
              <a:solidFill>
                <a:prstClr val="black">
                  <a:alpha val="80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31299658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40467"/>
            <a:ext cx="349758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492" y="2753084"/>
            <a:ext cx="349758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05706" y="2038435"/>
            <a:ext cx="349758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05706" y="2750990"/>
            <a:ext cx="349758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solidFill>
                  <a:prstClr val="black">
                    <a:alpha val="80000"/>
                  </a:prstClr>
                </a:solidFill>
              </a:rPr>
              <a:pPr/>
              <a:t>05-Jun-2014</a:t>
            </a:fld>
            <a:endParaRPr lang="en-US" dirty="0">
              <a:solidFill>
                <a:prstClr val="black">
                  <a:alpha val="80000"/>
                </a:prstClr>
              </a:solidFill>
            </a:endParaRPr>
          </a:p>
        </p:txBody>
      </p:sp>
      <p:sp>
        <p:nvSpPr>
          <p:cNvPr id="8" name="Footer Placeholder 7"/>
          <p:cNvSpPr>
            <a:spLocks noGrp="1"/>
          </p:cNvSpPr>
          <p:nvPr>
            <p:ph type="ftr" sz="quarter" idx="11"/>
          </p:nvPr>
        </p:nvSpPr>
        <p:spPr/>
        <p:txBody>
          <a:bodyPr/>
          <a:lstStyle/>
          <a:p>
            <a:endParaRPr lang="en-US" dirty="0">
              <a:solidFill>
                <a:prstClr val="black">
                  <a:alpha val="80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21405275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solidFill>
                  <a:prstClr val="black">
                    <a:alpha val="80000"/>
                  </a:prstClr>
                </a:solidFill>
              </a:rPr>
              <a:pPr/>
              <a:t>05-Jun-2014</a:t>
            </a:fld>
            <a:endParaRPr lang="en-US" dirty="0">
              <a:solidFill>
                <a:prstClr val="black">
                  <a:alpha val="80000"/>
                </a:prstClr>
              </a:solidFill>
            </a:endParaRPr>
          </a:p>
        </p:txBody>
      </p:sp>
      <p:sp>
        <p:nvSpPr>
          <p:cNvPr id="4" name="Footer Placeholder 3"/>
          <p:cNvSpPr>
            <a:spLocks noGrp="1"/>
          </p:cNvSpPr>
          <p:nvPr>
            <p:ph type="ftr" sz="quarter" idx="11"/>
          </p:nvPr>
        </p:nvSpPr>
        <p:spPr/>
        <p:txBody>
          <a:bodyPr/>
          <a:lstStyle/>
          <a:p>
            <a:endParaRPr lang="en-US" dirty="0">
              <a:solidFill>
                <a:prstClr val="black">
                  <a:alpha val="80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2603686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solidFill>
                  <a:prstClr val="black">
                    <a:alpha val="80000"/>
                  </a:prstClr>
                </a:solidFill>
              </a:rPr>
              <a:pPr/>
              <a:t>05-Jun-2014</a:t>
            </a:fld>
            <a:endParaRPr lang="en-US" dirty="0">
              <a:solidFill>
                <a:prstClr val="black">
                  <a:alpha val="80000"/>
                </a:prstClr>
              </a:solidFill>
            </a:endParaRPr>
          </a:p>
        </p:txBody>
      </p:sp>
      <p:sp>
        <p:nvSpPr>
          <p:cNvPr id="3" name="Footer Placeholder 2"/>
          <p:cNvSpPr>
            <a:spLocks noGrp="1"/>
          </p:cNvSpPr>
          <p:nvPr>
            <p:ph type="ftr" sz="quarter" idx="11"/>
          </p:nvPr>
        </p:nvSpPr>
        <p:spPr/>
        <p:txBody>
          <a:bodyPr/>
          <a:lstStyle/>
          <a:p>
            <a:endParaRPr lang="en-US" dirty="0">
              <a:solidFill>
                <a:prstClr val="black">
                  <a:alpha val="80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3881491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solidFill>
                  <a:prstClr val="black">
                    <a:alpha val="80000"/>
                  </a:prstClr>
                </a:solidFill>
              </a:rPr>
              <a:pPr/>
              <a:t>05-Jun-2014</a:t>
            </a:fld>
            <a:endParaRPr lang="en-US" dirty="0">
              <a:solidFill>
                <a:prstClr val="black">
                  <a:alpha val="80000"/>
                </a:prstClr>
              </a:solidFill>
            </a:endParaRPr>
          </a:p>
        </p:txBody>
      </p:sp>
      <p:sp>
        <p:nvSpPr>
          <p:cNvPr id="6" name="Footer Placeholder 5"/>
          <p:cNvSpPr>
            <a:spLocks noGrp="1"/>
          </p:cNvSpPr>
          <p:nvPr>
            <p:ph type="ftr" sz="quarter" idx="11"/>
          </p:nvPr>
        </p:nvSpPr>
        <p:spPr/>
        <p:txBody>
          <a:bodyPr/>
          <a:lstStyle/>
          <a:p>
            <a:endParaRPr lang="en-US" dirty="0">
              <a:solidFill>
                <a:prstClr val="black">
                  <a:alpha val="80000"/>
                </a:prstClr>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318814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05-Jun-2014</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739779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solidFill>
                  <a:prstClr val="black">
                    <a:alpha val="80000"/>
                  </a:prstClr>
                </a:solidFill>
              </a:rPr>
              <a:pPr/>
              <a:t>05-Jun-2014</a:t>
            </a:fld>
            <a:endParaRPr lang="en-US" dirty="0">
              <a:solidFill>
                <a:prstClr val="black">
                  <a:alpha val="80000"/>
                </a:prstClr>
              </a:solidFill>
            </a:endParaRPr>
          </a:p>
        </p:txBody>
      </p:sp>
      <p:sp>
        <p:nvSpPr>
          <p:cNvPr id="5" name="Footer Placeholder 4"/>
          <p:cNvSpPr>
            <a:spLocks noGrp="1"/>
          </p:cNvSpPr>
          <p:nvPr>
            <p:ph type="ftr" sz="quarter" idx="11"/>
          </p:nvPr>
        </p:nvSpPr>
        <p:spPr/>
        <p:txBody>
          <a:bodyPr/>
          <a:lstStyle/>
          <a:p>
            <a:endParaRPr lang="en-US" dirty="0">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28396987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solidFill>
                  <a:prstClr val="black">
                    <a:alpha val="80000"/>
                  </a:prstClr>
                </a:solidFill>
              </a:rPr>
              <a:pPr/>
              <a:t>05-Jun-2014</a:t>
            </a:fld>
            <a:endParaRPr lang="en-US" dirty="0">
              <a:solidFill>
                <a:prstClr val="black">
                  <a:alpha val="80000"/>
                </a:prstClr>
              </a:solidFill>
            </a:endParaRPr>
          </a:p>
        </p:txBody>
      </p:sp>
      <p:sp>
        <p:nvSpPr>
          <p:cNvPr id="5" name="Footer Placeholder 4"/>
          <p:cNvSpPr>
            <a:spLocks noGrp="1"/>
          </p:cNvSpPr>
          <p:nvPr>
            <p:ph type="ftr" sz="quarter" idx="11"/>
          </p:nvPr>
        </p:nvSpPr>
        <p:spPr/>
        <p:txBody>
          <a:bodyPr/>
          <a:lstStyle/>
          <a:p>
            <a:endParaRPr lang="en-US" dirty="0">
              <a:solidFill>
                <a:prstClr val="black">
                  <a:alpha val="80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50B4C8">
                    <a:alpha val="25000"/>
                  </a:srgbClr>
                </a:solidFill>
              </a:rPr>
              <a:pPr/>
              <a:t>‹#›</a:t>
            </a:fld>
            <a:endParaRPr lang="en-US" dirty="0">
              <a:solidFill>
                <a:srgbClr val="50B4C8">
                  <a:alpha val="25000"/>
                </a:srgbClr>
              </a:solidFill>
            </a:endParaRPr>
          </a:p>
        </p:txBody>
      </p:sp>
    </p:spTree>
    <p:extLst>
      <p:ext uri="{BB962C8B-B14F-4D97-AF65-F5344CB8AC3E}">
        <p14:creationId xmlns:p14="http://schemas.microsoft.com/office/powerpoint/2010/main" val="2730105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solidFill>
                  <a:prstClr val="white"/>
                </a:solidFill>
              </a:rPr>
              <a:pPr/>
              <a:t>05-Jun-2014</a:t>
            </a:fld>
            <a:endParaRPr lang="en-US" dirty="0">
              <a:solidFill>
                <a:prstClr val="white"/>
              </a:solidFill>
            </a:endParaRPr>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solidFill>
                <a:prstClr val="white"/>
              </a:solidFill>
            </a:endParaRPr>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extLst>
      <p:ext uri="{BB962C8B-B14F-4D97-AF65-F5344CB8AC3E}">
        <p14:creationId xmlns:p14="http://schemas.microsoft.com/office/powerpoint/2010/main" val="275981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05-Jun-2014</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05-Jun-2014</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solidFill>
                  <a:prstClr val="white"/>
                </a:solidFill>
              </a:rPr>
              <a:pPr/>
              <a:t>‹#›</a:t>
            </a:fld>
            <a:endParaRPr lang="en-US" dirty="0">
              <a:solidFill>
                <a:prstClr val="white"/>
              </a:solidFill>
            </a:endParaRPr>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extLst>
      <p:ext uri="{BB962C8B-B14F-4D97-AF65-F5344CB8AC3E}">
        <p14:creationId xmlns:p14="http://schemas.microsoft.com/office/powerpoint/2010/main" val="6717107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solidFill>
                  <a:prstClr val="white"/>
                </a:solidFill>
              </a:rPr>
              <a:pPr/>
              <a:t>05-Jun-2014</a:t>
            </a:fld>
            <a:endParaRPr lang="en-US" dirty="0">
              <a:solidFill>
                <a:prstClr val="white"/>
              </a:solidFill>
            </a:endParaRPr>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solidFill>
                  <a:srgbClr val="006299"/>
                </a:solidFill>
              </a:rPr>
              <a:pPr/>
              <a:t>‹#›</a:t>
            </a:fld>
            <a:endParaRPr lang="en-US" dirty="0">
              <a:solidFill>
                <a:srgbClr val="006299"/>
              </a:solidFill>
            </a:endParaRPr>
          </a:p>
        </p:txBody>
      </p:sp>
    </p:spTree>
    <p:extLst>
      <p:ext uri="{BB962C8B-B14F-4D97-AF65-F5344CB8AC3E}">
        <p14:creationId xmlns:p14="http://schemas.microsoft.com/office/powerpoint/2010/main" val="17291155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05-Jun-2014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7774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extLst>
      <p:ext uri="{BB962C8B-B14F-4D97-AF65-F5344CB8AC3E}">
        <p14:creationId xmlns:p14="http://schemas.microsoft.com/office/powerpoint/2010/main" val="29332914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05-Jun-2014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77187"/>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Tree>
    <p:extLst>
      <p:ext uri="{BB962C8B-B14F-4D97-AF65-F5344CB8AC3E}">
        <p14:creationId xmlns:p14="http://schemas.microsoft.com/office/powerpoint/2010/main" val="128147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47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a:t>
            </a:fld>
            <a:endParaRPr lang="en-US"/>
          </a:p>
        </p:txBody>
      </p:sp>
    </p:spTree>
    <p:extLst>
      <p:ext uri="{BB962C8B-B14F-4D97-AF65-F5344CB8AC3E}">
        <p14:creationId xmlns:p14="http://schemas.microsoft.com/office/powerpoint/2010/main" val="2027201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pPr/>
              <a:t>‹#›</a:t>
            </a:fld>
            <a:endParaRPr lang="en-US"/>
          </a:p>
        </p:txBody>
      </p:sp>
    </p:spTree>
    <p:extLst>
      <p:ext uri="{BB962C8B-B14F-4D97-AF65-F5344CB8AC3E}">
        <p14:creationId xmlns:p14="http://schemas.microsoft.com/office/powerpoint/2010/main" val="20737189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3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8215894"/>
      </p:ext>
    </p:extLst>
  </p:cSld>
  <p:clrMapOvr>
    <a:masterClrMapping/>
  </p:clrMapOvr>
  <p:transition spd="slow">
    <p:cove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a:t>
            </a:fld>
            <a:endParaRPr lang="en-US"/>
          </a:p>
        </p:txBody>
      </p:sp>
    </p:spTree>
    <p:extLst>
      <p:ext uri="{BB962C8B-B14F-4D97-AF65-F5344CB8AC3E}">
        <p14:creationId xmlns:p14="http://schemas.microsoft.com/office/powerpoint/2010/main" val="4502274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extLst>
      <p:ext uri="{BB962C8B-B14F-4D97-AF65-F5344CB8AC3E}">
        <p14:creationId xmlns:p14="http://schemas.microsoft.com/office/powerpoint/2010/main" val="27218903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51665B-C24A-4702-B522-6A4334602E03}" type="datetimeFigureOut">
              <a:rPr lang="en-US" smtClean="0"/>
              <a:pPr/>
              <a:t>05-Jun-2014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a:t>
            </a:fld>
            <a:endParaRPr lang="en-US"/>
          </a:p>
        </p:txBody>
      </p:sp>
    </p:spTree>
    <p:extLst>
      <p:ext uri="{BB962C8B-B14F-4D97-AF65-F5344CB8AC3E}">
        <p14:creationId xmlns:p14="http://schemas.microsoft.com/office/powerpoint/2010/main" val="250600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4_Title and Content">
    <p:bg>
      <p:bgPr>
        <a:gradFill rotWithShape="0">
          <a:gsLst>
            <a:gs pos="0">
              <a:srgbClr val="660066"/>
            </a:gs>
            <a:gs pos="33000">
              <a:srgbClr val="660066"/>
            </a:gs>
            <a:gs pos="70000">
              <a:srgbClr val="993366"/>
            </a:gs>
            <a:gs pos="100000">
              <a:srgbClr val="660066"/>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130B0D6D-9B8A-47BC-BF88-ADCF68A72A6E}" type="slidenum">
              <a:rPr lang="en-GB" sz="40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D4038602-1D87-41DB-A061-E0E3EBE9E81B}" type="slidenum">
              <a:rPr lang="en-GB" sz="24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31</a:t>
            </a:r>
            <a:r>
              <a:rPr lang="en-GB" sz="1900" baseline="30000" smtClean="0">
                <a:solidFill>
                  <a:srgbClr val="BDBDBD"/>
                </a:solidFill>
                <a:cs typeface="Arial" pitchFamily="34" charset="0"/>
              </a:rPr>
              <a:t>st</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3333562"/>
      </p:ext>
    </p:extLst>
  </p:cSld>
  <p:clrMapOvr>
    <a:masterClrMapping/>
  </p:clrMapOvr>
  <p:transition spd="slow">
    <p:cover/>
  </p:transition>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gradFill rotWithShape="0">
          <a:gsLst>
            <a:gs pos="0">
              <a:srgbClr val="800000"/>
            </a:gs>
            <a:gs pos="33000">
              <a:srgbClr val="800000"/>
            </a:gs>
            <a:gs pos="67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B9F4214-BBCA-45D7-BB80-8036CEC531DD}"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B3B999E3-602C-4A74-BCE4-F6EB5E9A5367}" type="slidenum">
              <a:rPr lang="en-GB" sz="24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647"/>
            <a:ext cx="341947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8778699"/>
      </p:ext>
    </p:extLst>
  </p:cSld>
  <p:clrMapOvr>
    <a:masterClrMapping/>
  </p:clrMapOvr>
  <p:transition spd="slow">
    <p:cover/>
  </p:transition>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obj" preserve="1">
  <p:cSld name="3_Title and Content">
    <p:bg>
      <p:bgPr>
        <a:gradFill rotWithShape="0">
          <a:gsLst>
            <a:gs pos="33000">
              <a:schemeClr val="accent6">
                <a:lumMod val="50000"/>
              </a:schemeClr>
            </a:gs>
            <a:gs pos="67000">
              <a:schemeClr val="accent6">
                <a:lumMod val="75000"/>
              </a:schemeClr>
            </a:gs>
            <a:gs pos="100000">
              <a:schemeClr val="accent6">
                <a:lumMod val="50000"/>
              </a:schemeClr>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F95EB6CA-61A1-4EDD-96FE-8F2FB6CBD1FC}" type="slidenum">
              <a:rPr lang="en-GB" sz="40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FF9096E-43D2-4CE7-B6A2-37B2D8EC4D64}" type="slidenum">
              <a:rPr lang="en-GB" sz="24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20031"/>
            <a:ext cx="34194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46751863"/>
      </p:ext>
    </p:extLst>
  </p:cSld>
  <p:clrMapOvr>
    <a:masterClrMapping/>
  </p:clrMapOvr>
  <p:transition spd="slow">
    <p:cover/>
  </p:transition>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gradFill rotWithShape="0">
          <a:gsLst>
            <a:gs pos="0">
              <a:srgbClr val="FFC000"/>
            </a:gs>
            <a:gs pos="50000">
              <a:srgbClr val="FFFF00"/>
            </a:gs>
            <a:gs pos="100000">
              <a:srgbClr val="FFC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8E7B4812-04DC-42D7-87A9-E44877C0AEF1}" type="slidenum">
              <a:rPr lang="en-GB" sz="40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2E5FB0B-7437-405B-BABF-6F9E4D49FE38}" type="slidenum">
              <a:rPr lang="en-GB" sz="24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34</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lvl1pPr>
              <a:defRPr sz="3600">
                <a:solidFill>
                  <a:srgbClr val="CC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solidFill>
                  <a:srgbClr val="993366"/>
                </a:solidFill>
              </a:defRPr>
            </a:lvl1pPr>
            <a:lvl2pPr>
              <a:defRPr>
                <a:solidFill>
                  <a:srgbClr val="7030A0"/>
                </a:solidFill>
              </a:defRPr>
            </a:lvl2pPr>
            <a:lvl3pPr>
              <a:defRPr>
                <a:solidFill>
                  <a:srgbClr val="003399"/>
                </a:solidFill>
              </a:defRPr>
            </a:lvl3pPr>
            <a:lvl4pPr>
              <a:defRPr>
                <a:solidFill>
                  <a:schemeClr val="accent1">
                    <a:lumMod val="50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65972684"/>
      </p:ext>
    </p:extLst>
  </p:cSld>
  <p:clrMapOvr>
    <a:masterClrMapping/>
  </p:clrMapOvr>
  <p:transition spd="slow">
    <p:cover/>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478919"/>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8.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6.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05-Jun-2014</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5E"/>
            </a:gs>
            <a:gs pos="50000">
              <a:srgbClr val="0000CC"/>
            </a:gs>
            <a:gs pos="100000">
              <a:srgbClr val="00005E"/>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192088"/>
            <a:ext cx="83883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605059" name="Rectangle 3"/>
          <p:cNvSpPr>
            <a:spLocks noGrp="1" noChangeArrowheads="1"/>
          </p:cNvSpPr>
          <p:nvPr>
            <p:ph type="body" idx="1"/>
          </p:nvPr>
        </p:nvSpPr>
        <p:spPr bwMode="auto">
          <a:xfrm>
            <a:off x="755650" y="1138238"/>
            <a:ext cx="8388350"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05060"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7DD2369-EF07-4628-B38F-C4B73DE5AF4B}" type="slidenum">
              <a:rPr lang="en-GB" sz="40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1029"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260506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1F83FFDF-D4F0-485F-A041-BB5093CC7E74}" type="slidenum">
              <a:rPr lang="en-GB" sz="24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1035" name="Picture 10" descr="OECD_white_150"/>
          <p:cNvPicPr>
            <a:picLocks noChangeAspect="1" noChangeArrowheads="1"/>
          </p:cNvPicPr>
          <p:nvPr/>
        </p:nvPicPr>
        <p:blipFill>
          <a:blip r:embed="rId13"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1032"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033" name="TextBox 13"/>
          <p:cNvSpPr txBox="1">
            <a:spLocks noChangeArrowheads="1"/>
          </p:cNvSpPr>
          <p:nvPr/>
        </p:nvSpPr>
        <p:spPr bwMode="auto">
          <a:xfrm rot="-54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34" name="TextBox 14"/>
          <p:cNvSpPr txBox="1">
            <a:spLocks noChangeArrowheads="1"/>
          </p:cNvSpPr>
          <p:nvPr/>
        </p:nvSpPr>
        <p:spPr bwMode="auto">
          <a:xfrm rot="-54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35</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605059">
                                            <p:txEl>
                                              <p:pRg st="0" end="0"/>
                                            </p:txEl>
                                          </p:spTgt>
                                        </p:tgtEl>
                                        <p:attrNameLst>
                                          <p:attrName>style.visibility</p:attrName>
                                        </p:attrNameLst>
                                      </p:cBhvr>
                                      <p:to>
                                        <p:strVal val="visible"/>
                                      </p:to>
                                    </p:set>
                                    <p:anim calcmode="lin" valueType="num">
                                      <p:cBhvr>
                                        <p:cTn id="7" dur="500" fill="hold"/>
                                        <p:tgtEl>
                                          <p:spTgt spid="260505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260505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2605059">
                                            <p:txEl>
                                              <p:pRg st="1" end="1"/>
                                            </p:txEl>
                                          </p:spTgt>
                                        </p:tgtEl>
                                        <p:attrNameLst>
                                          <p:attrName>style.visibility</p:attrName>
                                        </p:attrNameLst>
                                      </p:cBhvr>
                                      <p:to>
                                        <p:strVal val="visible"/>
                                      </p:to>
                                    </p:set>
                                    <p:anim calcmode="lin" valueType="num">
                                      <p:cBhvr>
                                        <p:cTn id="13" dur="500" fill="hold"/>
                                        <p:tgtEl>
                                          <p:spTgt spid="260505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2605059">
                                            <p:txEl>
                                              <p:pRg st="1" end="1"/>
                                            </p:txEl>
                                          </p:spTgt>
                                        </p:tgtEl>
                                        <p:attrNameLst>
                                          <p:attrName>ppt_h</p:attrName>
                                        </p:attrNameLst>
                                      </p:cBhvr>
                                      <p:tavLst>
                                        <p:tav tm="0">
                                          <p:val>
                                            <p:strVal val="2/3*#ppt_h"/>
                                          </p:val>
                                        </p:tav>
                                        <p:tav tm="100000">
                                          <p:val>
                                            <p:strVal val="#ppt_h"/>
                                          </p:val>
                                        </p:tav>
                                      </p:tavLst>
                                    </p:anim>
                                  </p:childTnLst>
                                </p:cTn>
                              </p:par>
                              <p:par>
                                <p:cTn id="15" presetID="23" presetClass="entr" presetSubtype="272" fill="hold" grpId="0" nodeType="withEffect">
                                  <p:stCondLst>
                                    <p:cond delay="0"/>
                                  </p:stCondLst>
                                  <p:childTnLst>
                                    <p:set>
                                      <p:cBhvr>
                                        <p:cTn id="16" dur="1" fill="hold">
                                          <p:stCondLst>
                                            <p:cond delay="0"/>
                                          </p:stCondLst>
                                        </p:cTn>
                                        <p:tgtEl>
                                          <p:spTgt spid="2605059">
                                            <p:txEl>
                                              <p:pRg st="2" end="2"/>
                                            </p:txEl>
                                          </p:spTgt>
                                        </p:tgtEl>
                                        <p:attrNameLst>
                                          <p:attrName>style.visibility</p:attrName>
                                        </p:attrNameLst>
                                      </p:cBhvr>
                                      <p:to>
                                        <p:strVal val="visible"/>
                                      </p:to>
                                    </p:set>
                                    <p:anim calcmode="lin" valueType="num">
                                      <p:cBhvr>
                                        <p:cTn id="17" dur="500" fill="hold"/>
                                        <p:tgtEl>
                                          <p:spTgt spid="2605059">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2605059">
                                            <p:txEl>
                                              <p:pRg st="2" end="2"/>
                                            </p:txEl>
                                          </p:spTgt>
                                        </p:tgtEl>
                                        <p:attrNameLst>
                                          <p:attrName>ppt_h</p:attrName>
                                        </p:attrNameLst>
                                      </p:cBhvr>
                                      <p:tavLst>
                                        <p:tav tm="0">
                                          <p:val>
                                            <p:strVal val="2/3*#ppt_h"/>
                                          </p:val>
                                        </p:tav>
                                        <p:tav tm="100000">
                                          <p:val>
                                            <p:strVal val="#ppt_h"/>
                                          </p:val>
                                        </p:tav>
                                      </p:tavLst>
                                    </p:anim>
                                  </p:childTnLst>
                                </p:cTn>
                              </p:par>
                              <p:par>
                                <p:cTn id="19" presetID="23" presetClass="entr" presetSubtype="272" fill="hold" grpId="0" nodeType="withEffect">
                                  <p:stCondLst>
                                    <p:cond delay="0"/>
                                  </p:stCondLst>
                                  <p:childTnLst>
                                    <p:set>
                                      <p:cBhvr>
                                        <p:cTn id="20" dur="1" fill="hold">
                                          <p:stCondLst>
                                            <p:cond delay="0"/>
                                          </p:stCondLst>
                                        </p:cTn>
                                        <p:tgtEl>
                                          <p:spTgt spid="2605059">
                                            <p:txEl>
                                              <p:pRg st="3" end="3"/>
                                            </p:txEl>
                                          </p:spTgt>
                                        </p:tgtEl>
                                        <p:attrNameLst>
                                          <p:attrName>style.visibility</p:attrName>
                                        </p:attrNameLst>
                                      </p:cBhvr>
                                      <p:to>
                                        <p:strVal val="visible"/>
                                      </p:to>
                                    </p:set>
                                    <p:anim calcmode="lin" valueType="num">
                                      <p:cBhvr>
                                        <p:cTn id="21" dur="500" fill="hold"/>
                                        <p:tgtEl>
                                          <p:spTgt spid="2605059">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2605059">
                                            <p:txEl>
                                              <p:pRg st="3" end="3"/>
                                            </p:txEl>
                                          </p:spTgt>
                                        </p:tgtEl>
                                        <p:attrNameLst>
                                          <p:attrName>ppt_h</p:attrName>
                                        </p:attrNameLst>
                                      </p:cBhvr>
                                      <p:tavLst>
                                        <p:tav tm="0">
                                          <p:val>
                                            <p:strVal val="2/3*#ppt_h"/>
                                          </p:val>
                                        </p:tav>
                                        <p:tav tm="100000">
                                          <p:val>
                                            <p:strVal val="#ppt_h"/>
                                          </p:val>
                                        </p:tav>
                                      </p:tavLst>
                                    </p:anim>
                                  </p:childTnLst>
                                </p:cTn>
                              </p:par>
                              <p:par>
                                <p:cTn id="23" presetID="23" presetClass="entr" presetSubtype="272" fill="hold" grpId="0" nodeType="withEffect">
                                  <p:stCondLst>
                                    <p:cond delay="0"/>
                                  </p:stCondLst>
                                  <p:childTnLst>
                                    <p:set>
                                      <p:cBhvr>
                                        <p:cTn id="24" dur="1" fill="hold">
                                          <p:stCondLst>
                                            <p:cond delay="0"/>
                                          </p:stCondLst>
                                        </p:cTn>
                                        <p:tgtEl>
                                          <p:spTgt spid="2605059">
                                            <p:txEl>
                                              <p:pRg st="4" end="4"/>
                                            </p:txEl>
                                          </p:spTgt>
                                        </p:tgtEl>
                                        <p:attrNameLst>
                                          <p:attrName>style.visibility</p:attrName>
                                        </p:attrNameLst>
                                      </p:cBhvr>
                                      <p:to>
                                        <p:strVal val="visible"/>
                                      </p:to>
                                    </p:set>
                                    <p:anim calcmode="lin" valueType="num">
                                      <p:cBhvr>
                                        <p:cTn id="25" dur="500" fill="hold"/>
                                        <p:tgtEl>
                                          <p:spTgt spid="2605059">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2605059">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5059" grpId="0" build="p" bldLvl="2">
        <p:tmplLst>
          <p:tmpl lvl="1">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2">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3">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4">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5">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Lst>
      </p:bldP>
    </p:bldLst>
  </p:timing>
  <p:hf hdr="0" ftr="0" dt="0"/>
  <p:txStyles>
    <p:titleStyle>
      <a:lvl1pPr algn="ctr" rtl="0" eaLnBrk="0" fontAlgn="base" hangingPunct="0">
        <a:spcBef>
          <a:spcPct val="0"/>
        </a:spcBef>
        <a:spcAft>
          <a:spcPct val="0"/>
        </a:spcAft>
        <a:defRPr sz="3600">
          <a:solidFill>
            <a:srgbClr val="FF9966"/>
          </a:solidFill>
          <a:latin typeface="+mj-lt"/>
          <a:ea typeface="+mj-ea"/>
          <a:cs typeface="+mj-cs"/>
        </a:defRPr>
      </a:lvl1pPr>
      <a:lvl2pPr algn="ctr" rtl="0" eaLnBrk="0" fontAlgn="base" hangingPunct="0">
        <a:spcBef>
          <a:spcPct val="0"/>
        </a:spcBef>
        <a:spcAft>
          <a:spcPct val="0"/>
        </a:spcAft>
        <a:defRPr sz="3600">
          <a:solidFill>
            <a:srgbClr val="FF9966"/>
          </a:solidFill>
          <a:latin typeface="Comic Sans MS" pitchFamily="66" charset="0"/>
        </a:defRPr>
      </a:lvl2pPr>
      <a:lvl3pPr algn="ctr" rtl="0" eaLnBrk="0" fontAlgn="base" hangingPunct="0">
        <a:spcBef>
          <a:spcPct val="0"/>
        </a:spcBef>
        <a:spcAft>
          <a:spcPct val="0"/>
        </a:spcAft>
        <a:defRPr sz="3600">
          <a:solidFill>
            <a:srgbClr val="FF9966"/>
          </a:solidFill>
          <a:latin typeface="Comic Sans MS" pitchFamily="66" charset="0"/>
        </a:defRPr>
      </a:lvl3pPr>
      <a:lvl4pPr algn="ctr" rtl="0" eaLnBrk="0" fontAlgn="base" hangingPunct="0">
        <a:spcBef>
          <a:spcPct val="0"/>
        </a:spcBef>
        <a:spcAft>
          <a:spcPct val="0"/>
        </a:spcAft>
        <a:defRPr sz="3600">
          <a:solidFill>
            <a:srgbClr val="FF9966"/>
          </a:solidFill>
          <a:latin typeface="Comic Sans MS" pitchFamily="66" charset="0"/>
        </a:defRPr>
      </a:lvl4pPr>
      <a:lvl5pPr algn="ctr" rtl="0" eaLnBrk="0" fontAlgn="base" hangingPunct="0">
        <a:spcBef>
          <a:spcPct val="0"/>
        </a:spcBef>
        <a:spcAft>
          <a:spcPct val="0"/>
        </a:spcAft>
        <a:defRPr sz="3600">
          <a:solidFill>
            <a:srgbClr val="FF9966"/>
          </a:solidFill>
          <a:latin typeface="Comic Sans MS" pitchFamily="66" charset="0"/>
        </a:defRPr>
      </a:lvl5pPr>
      <a:lvl6pPr marL="457200" algn="ctr" rtl="0" eaLnBrk="0" fontAlgn="base" hangingPunct="0">
        <a:spcBef>
          <a:spcPct val="0"/>
        </a:spcBef>
        <a:spcAft>
          <a:spcPct val="0"/>
        </a:spcAft>
        <a:defRPr sz="4000">
          <a:solidFill>
            <a:srgbClr val="FF9966"/>
          </a:solidFill>
          <a:latin typeface="Comic Sans MS" pitchFamily="66" charset="0"/>
        </a:defRPr>
      </a:lvl6pPr>
      <a:lvl7pPr marL="914400" algn="ctr" rtl="0" eaLnBrk="0" fontAlgn="base" hangingPunct="0">
        <a:spcBef>
          <a:spcPct val="0"/>
        </a:spcBef>
        <a:spcAft>
          <a:spcPct val="0"/>
        </a:spcAft>
        <a:defRPr sz="4000">
          <a:solidFill>
            <a:srgbClr val="FF9966"/>
          </a:solidFill>
          <a:latin typeface="Comic Sans MS" pitchFamily="66" charset="0"/>
        </a:defRPr>
      </a:lvl7pPr>
      <a:lvl8pPr marL="1371600" algn="ctr" rtl="0" eaLnBrk="0" fontAlgn="base" hangingPunct="0">
        <a:spcBef>
          <a:spcPct val="0"/>
        </a:spcBef>
        <a:spcAft>
          <a:spcPct val="0"/>
        </a:spcAft>
        <a:defRPr sz="4000">
          <a:solidFill>
            <a:srgbClr val="FF9966"/>
          </a:solidFill>
          <a:latin typeface="Comic Sans MS" pitchFamily="66" charset="0"/>
        </a:defRPr>
      </a:lvl8pPr>
      <a:lvl9pPr marL="1828800" algn="ctr" rtl="0" eaLnBrk="0" fontAlgn="base" hangingPunct="0">
        <a:spcBef>
          <a:spcPct val="0"/>
        </a:spcBef>
        <a:spcAft>
          <a:spcPct val="0"/>
        </a:spcAft>
        <a:defRPr sz="4000">
          <a:solidFill>
            <a:srgbClr val="FF9966"/>
          </a:solidFill>
          <a:latin typeface="Comic Sans MS" pitchFamily="66" charset="0"/>
        </a:defRPr>
      </a:lvl9pPr>
    </p:titleStyle>
    <p:bodyStyle>
      <a:lvl1pPr marL="342900" indent="-342900" algn="l" rtl="0" eaLnBrk="0" fontAlgn="base" hangingPunct="0">
        <a:spcBef>
          <a:spcPct val="20000"/>
        </a:spcBef>
        <a:spcAft>
          <a:spcPct val="0"/>
        </a:spcAft>
        <a:buSzPct val="75000"/>
        <a:buFont typeface="Monotype Sorts"/>
        <a:buChar char="r"/>
        <a:tabLst>
          <a:tab pos="7712075" algn="r"/>
        </a:tabLst>
        <a:defRPr sz="2800">
          <a:solidFill>
            <a:srgbClr val="FFFF00"/>
          </a:solidFill>
          <a:latin typeface="+mn-lt"/>
          <a:ea typeface="+mn-ea"/>
          <a:cs typeface="+mn-cs"/>
        </a:defRPr>
      </a:lvl1pPr>
      <a:lvl2pPr marL="742950" indent="-285750" algn="l" rtl="0" eaLnBrk="0" fontAlgn="base" hangingPunct="0">
        <a:spcBef>
          <a:spcPct val="20000"/>
        </a:spcBef>
        <a:spcAft>
          <a:spcPct val="0"/>
        </a:spcAft>
        <a:buSzPct val="50000"/>
        <a:buFont typeface="Wingdings" pitchFamily="2" charset="2"/>
        <a:buChar char="l"/>
        <a:tabLst>
          <a:tab pos="7712075" algn="r"/>
        </a:tabLst>
        <a:defRPr sz="2400">
          <a:solidFill>
            <a:srgbClr val="FFFFFF"/>
          </a:solidFill>
          <a:latin typeface="+mn-lt"/>
        </a:defRPr>
      </a:lvl2pPr>
      <a:lvl3pPr marL="1143000" indent="-228600" algn="l" rtl="0" eaLnBrk="0" fontAlgn="base" hangingPunct="0">
        <a:spcBef>
          <a:spcPct val="20000"/>
        </a:spcBef>
        <a:spcAft>
          <a:spcPct val="0"/>
        </a:spcAft>
        <a:buSzPct val="100000"/>
        <a:buChar char="–"/>
        <a:tabLst>
          <a:tab pos="7712075" algn="r"/>
        </a:tabLst>
        <a:defRPr sz="2000">
          <a:solidFill>
            <a:srgbClr val="FFFF00"/>
          </a:solidFill>
          <a:latin typeface="+mn-lt"/>
        </a:defRPr>
      </a:lvl3pPr>
      <a:lvl4pPr marL="1562100" indent="-228600" algn="l" rtl="0" eaLnBrk="0" fontAlgn="base" hangingPunct="0">
        <a:spcBef>
          <a:spcPct val="20000"/>
        </a:spcBef>
        <a:spcAft>
          <a:spcPct val="0"/>
        </a:spcAft>
        <a:buSzPct val="100000"/>
        <a:buChar char="–"/>
        <a:tabLst>
          <a:tab pos="7712075" algn="r"/>
        </a:tabLst>
        <a:defRPr sz="2000">
          <a:solidFill>
            <a:srgbClr val="FFFFFF"/>
          </a:solidFill>
          <a:latin typeface="+mn-lt"/>
        </a:defRPr>
      </a:lvl4pPr>
      <a:lvl5pPr marL="19812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5pPr>
      <a:lvl6pPr marL="24384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6pPr>
      <a:lvl7pPr marL="28956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7pPr>
      <a:lvl8pPr marL="33528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8pPr>
      <a:lvl9pPr marL="38100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7" name="Rectangle 6"/>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fr-FR" sz="2000" smtClean="0">
              <a:solidFill>
                <a:prstClr val="white"/>
              </a:solidFill>
              <a:latin typeface="Helvetica 65 Medium" pitchFamily="34" charset="0"/>
            </a:endParaRPr>
          </a:p>
        </p:txBody>
      </p:sp>
      <p:pic>
        <p:nvPicPr>
          <p:cNvPr id="8"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2"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Text Placeholder 2"/>
          <p:cNvSpPr>
            <a:spLocks noGrp="1"/>
          </p:cNvSpPr>
          <p:nvPr>
            <p:ph type="body" idx="1"/>
          </p:nvPr>
        </p:nvSpPr>
        <p:spPr>
          <a:xfrm>
            <a:off x="468000" y="1600200"/>
            <a:ext cx="8218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37B9E913-004E-4DE0-8B97-7F877CB430F1}" type="datetimeFigureOut">
              <a:rPr lang="en-US" smtClean="0"/>
              <a:pPr/>
              <a:t>05-Jun-2014</a:t>
            </a:fld>
            <a:endParaRPr lang="en-US"/>
          </a:p>
        </p:txBody>
      </p:sp>
      <p:sp>
        <p:nvSpPr>
          <p:cNvPr id="5"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6"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1"/>
                </a:solidFill>
                <a:latin typeface="Arial"/>
              </a:defRPr>
            </a:lvl1pPr>
          </a:lstStyle>
          <a:p>
            <a:fld id="{222475D5-BED5-4F06-9607-709AAF20F29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9762327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Lst>
  <p:timing>
    <p:tnLst>
      <p:par>
        <p:cTn id="1" dur="indefinite" restart="never" nodeType="tmRoot"/>
      </p:par>
    </p:tnLst>
  </p:timing>
  <p:txStyles>
    <p:titleStyle>
      <a:lvl1pPr algn="l" defTabSz="914400" rtl="0" eaLnBrk="1" latinLnBrk="0" hangingPunct="1">
        <a:spcBef>
          <a:spcPct val="0"/>
        </a:spcBef>
        <a:buNone/>
        <a:defRPr sz="3200" kern="1200">
          <a:solidFill>
            <a:srgbClr val="727272"/>
          </a:solidFill>
          <a:latin typeface="Arial"/>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727272"/>
          </a:solidFill>
          <a:latin typeface="Georgia"/>
          <a:ea typeface="+mn-ea"/>
          <a:cs typeface="+mn-cs"/>
        </a:defRPr>
      </a:lvl1pPr>
      <a:lvl2pPr marL="742950" indent="-285750" algn="l" defTabSz="914400" rtl="0" eaLnBrk="1" latinLnBrk="0" hangingPunct="1">
        <a:spcBef>
          <a:spcPct val="20000"/>
        </a:spcBef>
        <a:buClr>
          <a:srgbClr val="727272"/>
        </a:buClr>
        <a:buFont typeface="Arial" pitchFamily="34" charset="0"/>
        <a:buChar char="–"/>
        <a:defRPr sz="2800" kern="1200">
          <a:solidFill>
            <a:srgbClr val="727272"/>
          </a:solidFill>
          <a:latin typeface="Georgia"/>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727272"/>
          </a:solidFill>
          <a:latin typeface="Georgia"/>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727272"/>
          </a:solidFill>
          <a:latin typeface="Georgia"/>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727272"/>
          </a:solidFill>
          <a:latin typeface="Georgi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492" y="2011680"/>
            <a:ext cx="8065294"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pPr defTabSz="457200"/>
            <a:fld id="{5586B75A-687E-405C-8A0B-8D00578BA2C3}" type="datetimeFigureOut">
              <a:rPr lang="en-US" dirty="0">
                <a:solidFill>
                  <a:prstClr val="black">
                    <a:alpha val="80000"/>
                  </a:prstClr>
                </a:solidFill>
              </a:rPr>
              <a:pPr defTabSz="457200"/>
              <a:t>05-Jun-2014</a:t>
            </a:fld>
            <a:endParaRPr lang="en-US" dirty="0">
              <a:solidFill>
                <a:prstClr val="black">
                  <a:alpha val="80000"/>
                </a:prstClr>
              </a:solidFill>
            </a:endParaRPr>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pPr defTabSz="457200"/>
            <a:endParaRPr lang="en-US" dirty="0">
              <a:solidFill>
                <a:prstClr val="black">
                  <a:alpha val="80000"/>
                </a:prstClr>
              </a:solidFill>
            </a:endParaRPr>
          </a:p>
        </p:txBody>
      </p:sp>
      <p:sp>
        <p:nvSpPr>
          <p:cNvPr id="6" name="Slide Number Placeholder 5"/>
          <p:cNvSpPr>
            <a:spLocks noGrp="1"/>
          </p:cNvSpPr>
          <p:nvPr>
            <p:ph type="sldNum" sz="quarter" idx="4"/>
          </p:nvPr>
        </p:nvSpPr>
        <p:spPr>
          <a:xfrm>
            <a:off x="6572945" y="5876413"/>
            <a:ext cx="219456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pPr defTabSz="457200"/>
            <a:fld id="{4FAB73BC-B049-4115-A692-8D63A059BFB8}" type="slidenum">
              <a:rPr lang="en-US" dirty="0">
                <a:solidFill>
                  <a:srgbClr val="50B4C8">
                    <a:alpha val="25000"/>
                  </a:srgbClr>
                </a:solidFill>
              </a:rPr>
              <a:pPr defTabSz="457200"/>
              <a:t>‹#›</a:t>
            </a:fld>
            <a:endParaRPr lang="en-US" dirty="0">
              <a:solidFill>
                <a:srgbClr val="50B4C8">
                  <a:alpha val="25000"/>
                </a:srgbClr>
              </a:solidFill>
            </a:endParaRPr>
          </a:p>
        </p:txBody>
      </p:sp>
    </p:spTree>
    <p:extLst>
      <p:ext uri="{BB962C8B-B14F-4D97-AF65-F5344CB8AC3E}">
        <p14:creationId xmlns:p14="http://schemas.microsoft.com/office/powerpoint/2010/main" val="248663259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fr-FR" sz="2000" dirty="0" smtClean="0">
              <a:solidFill>
                <a:srgbClr val="727272"/>
              </a:solidFill>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05-Jun-2014</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7161407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251665B-C24A-4702-B522-6A4334602E03}" type="datetimeFigureOut">
              <a:rPr lang="en-US" smtClean="0"/>
              <a:pPr/>
              <a:t>05-Jun-2014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FD889E0-CAB2-4699-909D-B9A88D47ACBE}" type="slidenum">
              <a:rPr lang="en-US" smtClean="0"/>
              <a:pPr/>
              <a:t>‹#›</a:t>
            </a:fld>
            <a:endParaRPr lang="en-US"/>
          </a:p>
        </p:txBody>
      </p:sp>
    </p:spTree>
    <p:extLst>
      <p:ext uri="{BB962C8B-B14F-4D97-AF65-F5344CB8AC3E}">
        <p14:creationId xmlns:p14="http://schemas.microsoft.com/office/powerpoint/2010/main" val="238334173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11.xml"/><Relationship Id="rId16" Type="http://schemas.openxmlformats.org/officeDocument/2006/relationships/diagramColors" Target="../diagrams/colors5.xml"/><Relationship Id="rId1" Type="http://schemas.openxmlformats.org/officeDocument/2006/relationships/slideLayout" Target="../slideLayouts/slideLayout1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notesSlide" Target="../notesSlides/notesSlide12.xml"/><Relationship Id="rId16" Type="http://schemas.openxmlformats.org/officeDocument/2006/relationships/diagramColors" Target="../diagrams/colors8.xml"/><Relationship Id="rId1" Type="http://schemas.openxmlformats.org/officeDocument/2006/relationships/slideLayout" Target="../slideLayouts/slideLayout16.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n-GB" sz="3600" b="1" dirty="0" smtClean="0">
                <a:solidFill>
                  <a:srgbClr val="FFFF00"/>
                </a:solidFill>
              </a:rPr>
              <a:t>1</a:t>
            </a:r>
            <a:r>
              <a:rPr lang="en-GB" sz="3600" b="1" baseline="30000" dirty="0" smtClean="0">
                <a:solidFill>
                  <a:srgbClr val="FFFF00"/>
                </a:solidFill>
              </a:rPr>
              <a:t>st</a:t>
            </a:r>
            <a:r>
              <a:rPr lang="en-GB" sz="3600" b="1" dirty="0" smtClean="0">
                <a:solidFill>
                  <a:srgbClr val="FFFF00"/>
                </a:solidFill>
              </a:rPr>
              <a:t> International Advisory Group Meeting</a:t>
            </a:r>
          </a:p>
          <a:p>
            <a:pPr algn="ctr">
              <a:defRPr/>
            </a:pPr>
            <a:endParaRPr lang="es-MX" b="1" dirty="0" smtClean="0">
              <a:solidFill>
                <a:srgbClr val="FFFF00"/>
              </a:solidFill>
            </a:endParaRPr>
          </a:p>
          <a:p>
            <a:pPr algn="ctr">
              <a:defRPr/>
            </a:pPr>
            <a:endParaRPr lang="es-MX" b="1" dirty="0" smtClean="0">
              <a:solidFill>
                <a:srgbClr val="FFFF00"/>
              </a:solidFill>
              <a:latin typeface="+mj-lt"/>
            </a:endParaRPr>
          </a:p>
          <a:p>
            <a:pPr algn="ctr">
              <a:defRPr/>
            </a:pPr>
            <a:endParaRPr lang="es-MX" sz="1600" dirty="0" smtClean="0">
              <a:solidFill>
                <a:srgbClr val="FFFF00"/>
              </a:solidFill>
              <a:latin typeface="+mj-lt"/>
            </a:endParaRPr>
          </a:p>
          <a:p>
            <a:pPr algn="ctr">
              <a:defRPr/>
            </a:pPr>
            <a:r>
              <a:rPr lang="en-GB" sz="2400" b="1" dirty="0" smtClean="0">
                <a:solidFill>
                  <a:schemeClr val="bg1"/>
                </a:solidFill>
                <a:latin typeface="+mj-lt"/>
              </a:rPr>
              <a:t>Component Terms of Reference for the IC</a:t>
            </a:r>
          </a:p>
          <a:p>
            <a:pPr algn="ctr">
              <a:defRPr/>
            </a:pPr>
            <a:r>
              <a:rPr lang="en-GB" dirty="0" smtClean="0">
                <a:solidFill>
                  <a:schemeClr val="bg1"/>
                </a:solidFill>
                <a:latin typeface="+mj-lt"/>
              </a:rPr>
              <a:t>27 – 28 May 2014</a:t>
            </a:r>
          </a:p>
          <a:p>
            <a:pPr algn="ctr">
              <a:defRPr/>
            </a:pPr>
            <a:r>
              <a:rPr lang="en-GB" dirty="0" smtClean="0">
                <a:solidFill>
                  <a:schemeClr val="bg1"/>
                </a:solidFill>
                <a:latin typeface="+mj-lt"/>
              </a:rPr>
              <a:t>Paris, France </a:t>
            </a:r>
          </a:p>
          <a:p>
            <a:pPr algn="ctr">
              <a:defRPr/>
            </a:pPr>
            <a:endParaRPr lang="en-GB" dirty="0" smtClean="0">
              <a:latin typeface="+mj-lt"/>
            </a:endParaRPr>
          </a:p>
          <a:p>
            <a:pPr algn="ctr">
              <a:defRPr/>
            </a:pPr>
            <a:endParaRPr lang="en-GB" sz="1600" dirty="0" smtClean="0">
              <a:solidFill>
                <a:schemeClr val="bg1"/>
              </a:solidFill>
              <a:latin typeface="+mj-lt"/>
            </a:endParaRPr>
          </a:p>
          <a:p>
            <a:pPr algn="ctr">
              <a:defRPr/>
            </a:pPr>
            <a:r>
              <a:rPr lang="en-GB" sz="1600" dirty="0" smtClean="0">
                <a:solidFill>
                  <a:schemeClr val="bg1"/>
                </a:solidFill>
                <a:latin typeface="+mj-lt"/>
              </a:rPr>
              <a:t>EDU/DCD</a:t>
            </a:r>
          </a:p>
          <a:p>
            <a:pPr algn="ctr">
              <a:defRPr/>
            </a:pPr>
            <a:endParaRPr lang="en-GB" sz="4000" dirty="0">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2/3*#ppt_w"/>
                                          </p:val>
                                        </p:tav>
                                        <p:tav tm="100000">
                                          <p:val>
                                            <p:strVal val="#ppt_w"/>
                                          </p:val>
                                        </p:tav>
                                      </p:tavLst>
                                    </p:anim>
                                    <p:anim calcmode="lin" valueType="num">
                                      <p:cBhvr>
                                        <p:cTn id="8" dur="5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218800" cy="4851336"/>
          </a:xfrm>
        </p:spPr>
        <p:txBody>
          <a:bodyPr/>
          <a:lstStyle/>
          <a:p>
            <a:pPr marL="0" indent="0">
              <a:buNone/>
            </a:pPr>
            <a:r>
              <a:rPr lang="en-GB" b="1" dirty="0" smtClean="0"/>
              <a:t>Fundamental constraints for bidders:</a:t>
            </a:r>
            <a:endParaRPr lang="en-GB" dirty="0" smtClean="0"/>
          </a:p>
          <a:p>
            <a:r>
              <a:rPr lang="en-GB" dirty="0" smtClean="0"/>
              <a:t>No </a:t>
            </a:r>
            <a:r>
              <a:rPr lang="en-GB" dirty="0"/>
              <a:t>new cognitive items will be </a:t>
            </a:r>
            <a:r>
              <a:rPr lang="en-GB" dirty="0" smtClean="0"/>
              <a:t>developed</a:t>
            </a:r>
          </a:p>
          <a:p>
            <a:r>
              <a:rPr lang="en-GB" dirty="0" smtClean="0"/>
              <a:t>Review </a:t>
            </a:r>
            <a:r>
              <a:rPr lang="en-GB" dirty="0"/>
              <a:t>the secure pool to inform the selection of items based upon their cultural and contextual </a:t>
            </a:r>
            <a:r>
              <a:rPr lang="en-GB" dirty="0" smtClean="0"/>
              <a:t>suitability</a:t>
            </a:r>
          </a:p>
          <a:p>
            <a:r>
              <a:rPr lang="en-GB" dirty="0"/>
              <a:t>The targeted test should give a robust and targeted measure of the country's strengths and weaknesses</a:t>
            </a:r>
            <a:endParaRPr lang="en-GB" dirty="0" smtClean="0"/>
          </a:p>
          <a:p>
            <a:endParaRPr lang="en-GB" dirty="0" smtClean="0"/>
          </a:p>
          <a:p>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10</a:t>
            </a:fld>
            <a:endParaRPr lang="en-US" dirty="0"/>
          </a:p>
        </p:txBody>
      </p:sp>
      <p:sp>
        <p:nvSpPr>
          <p:cNvPr id="4" name="Title 3"/>
          <p:cNvSpPr>
            <a:spLocks noGrp="1"/>
          </p:cNvSpPr>
          <p:nvPr>
            <p:ph type="title"/>
          </p:nvPr>
        </p:nvSpPr>
        <p:spPr/>
        <p:txBody>
          <a:bodyPr/>
          <a:lstStyle/>
          <a:p>
            <a:r>
              <a:rPr lang="en-GB" b="1" dirty="0" err="1"/>
              <a:t>ToR</a:t>
            </a:r>
            <a:r>
              <a:rPr lang="en-GB" b="1" dirty="0"/>
              <a:t> – Cognitive Instruments</a:t>
            </a:r>
            <a:endParaRPr lang="en-GB" dirty="0"/>
          </a:p>
        </p:txBody>
      </p:sp>
    </p:spTree>
    <p:extLst>
      <p:ext uri="{BB962C8B-B14F-4D97-AF65-F5344CB8AC3E}">
        <p14:creationId xmlns:p14="http://schemas.microsoft.com/office/powerpoint/2010/main" val="182640723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602000"/>
            <a:ext cx="8363272" cy="4923344"/>
          </a:xfrm>
        </p:spPr>
        <p:txBody>
          <a:bodyPr>
            <a:normAutofit/>
          </a:bodyPr>
          <a:lstStyle/>
          <a:p>
            <a:pPr marL="0" indent="0">
              <a:buNone/>
            </a:pPr>
            <a:r>
              <a:rPr lang="en-GB" b="1" dirty="0"/>
              <a:t>Fundamental requirements of bidders:</a:t>
            </a:r>
            <a:endParaRPr lang="en-GB" dirty="0"/>
          </a:p>
          <a:p>
            <a:r>
              <a:rPr lang="en-GB" dirty="0" smtClean="0"/>
              <a:t>Assess students</a:t>
            </a:r>
            <a:r>
              <a:rPr lang="en-GB" dirty="0"/>
              <a:t>' abilities as they are </a:t>
            </a:r>
            <a:r>
              <a:rPr lang="en-GB" dirty="0" smtClean="0"/>
              <a:t>now, note where </a:t>
            </a:r>
            <a:r>
              <a:rPr lang="en-GB" dirty="0"/>
              <a:t>it is thought the students’ performance should </a:t>
            </a:r>
            <a:r>
              <a:rPr lang="en-GB" dirty="0" smtClean="0"/>
              <a:t>be. </a:t>
            </a:r>
          </a:p>
          <a:p>
            <a:r>
              <a:rPr lang="en-GB" dirty="0" smtClean="0"/>
              <a:t>Better targeting but also assess across </a:t>
            </a:r>
            <a:r>
              <a:rPr lang="en-GB" dirty="0"/>
              <a:t>the full range of the PISA </a:t>
            </a:r>
            <a:r>
              <a:rPr lang="en-GB" dirty="0" smtClean="0"/>
              <a:t>scale.</a:t>
            </a:r>
          </a:p>
          <a:p>
            <a:r>
              <a:rPr lang="en-GB" dirty="0" smtClean="0"/>
              <a:t>Must </a:t>
            </a:r>
            <a:r>
              <a:rPr lang="en-GB" dirty="0"/>
              <a:t>ensure sufficient PISA framework coverage and coverage of a full range of proficiency </a:t>
            </a:r>
            <a:r>
              <a:rPr lang="en-GB" dirty="0" smtClean="0"/>
              <a:t>levels.</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11</a:t>
            </a:fld>
            <a:endParaRPr lang="en-US" dirty="0"/>
          </a:p>
        </p:txBody>
      </p:sp>
      <p:sp>
        <p:nvSpPr>
          <p:cNvPr id="4" name="Title 3"/>
          <p:cNvSpPr>
            <a:spLocks noGrp="1"/>
          </p:cNvSpPr>
          <p:nvPr>
            <p:ph type="title"/>
          </p:nvPr>
        </p:nvSpPr>
        <p:spPr/>
        <p:txBody>
          <a:bodyPr/>
          <a:lstStyle/>
          <a:p>
            <a:r>
              <a:rPr lang="en-GB" b="1" dirty="0" err="1"/>
              <a:t>ToR</a:t>
            </a:r>
            <a:r>
              <a:rPr lang="en-GB" b="1" dirty="0"/>
              <a:t> – Cognitive Instruments</a:t>
            </a:r>
            <a:endParaRPr lang="en-GB" dirty="0"/>
          </a:p>
        </p:txBody>
      </p:sp>
    </p:spTree>
    <p:extLst>
      <p:ext uri="{BB962C8B-B14F-4D97-AF65-F5344CB8AC3E}">
        <p14:creationId xmlns:p14="http://schemas.microsoft.com/office/powerpoint/2010/main" val="865375697"/>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GB" sz="4400" i="1" dirty="0" smtClean="0"/>
              <a:t>Review </a:t>
            </a:r>
            <a:r>
              <a:rPr lang="en-GB" sz="4400" i="1" dirty="0"/>
              <a:t>of assessment framework and </a:t>
            </a:r>
            <a:r>
              <a:rPr lang="en-GB" sz="4400" i="1" dirty="0" smtClean="0"/>
              <a:t>items</a:t>
            </a:r>
          </a:p>
          <a:p>
            <a:pPr lvl="1"/>
            <a:r>
              <a:rPr lang="en-GB" sz="4000" i="1" dirty="0" smtClean="0"/>
              <a:t>including cross-cultural validity and test targeting;</a:t>
            </a:r>
            <a:endParaRPr lang="en-GB" sz="4000" i="1" dirty="0"/>
          </a:p>
          <a:p>
            <a:pPr lvl="0"/>
            <a:r>
              <a:rPr lang="en-GB" sz="4400" i="1" dirty="0" smtClean="0"/>
              <a:t>Test design; </a:t>
            </a:r>
            <a:endParaRPr lang="en-GB" sz="4400" i="1" dirty="0"/>
          </a:p>
          <a:p>
            <a:pPr lvl="0"/>
            <a:r>
              <a:rPr lang="en-GB" sz="4400" i="1" dirty="0" smtClean="0"/>
              <a:t>Review </a:t>
            </a:r>
            <a:r>
              <a:rPr lang="en-GB" sz="4400" i="1" dirty="0"/>
              <a:t>of the proficiency </a:t>
            </a:r>
            <a:r>
              <a:rPr lang="en-GB" sz="4400" i="1" dirty="0" smtClean="0"/>
              <a:t>levels; </a:t>
            </a:r>
            <a:endParaRPr lang="en-GB" sz="4400" i="1" dirty="0"/>
          </a:p>
          <a:p>
            <a:r>
              <a:rPr lang="en-GB" sz="4400" i="1" dirty="0" smtClean="0"/>
              <a:t>Review </a:t>
            </a:r>
            <a:r>
              <a:rPr lang="en-GB" sz="4400" i="1" dirty="0"/>
              <a:t>of scaling </a:t>
            </a:r>
            <a:r>
              <a:rPr lang="en-GB" sz="4400" i="1" dirty="0" smtClean="0"/>
              <a:t>models.</a:t>
            </a:r>
            <a:endParaRPr lang="en-GB" sz="4400" i="1"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12</a:t>
            </a:fld>
            <a:endParaRPr lang="en-US" dirty="0"/>
          </a:p>
        </p:txBody>
      </p:sp>
      <p:sp>
        <p:nvSpPr>
          <p:cNvPr id="4" name="Title 3"/>
          <p:cNvSpPr>
            <a:spLocks noGrp="1"/>
          </p:cNvSpPr>
          <p:nvPr>
            <p:ph type="title"/>
          </p:nvPr>
        </p:nvSpPr>
        <p:spPr/>
        <p:txBody>
          <a:bodyPr/>
          <a:lstStyle/>
          <a:p>
            <a:r>
              <a:rPr lang="en-GB" dirty="0" smtClean="0"/>
              <a:t>4 Key elements of the </a:t>
            </a:r>
            <a:r>
              <a:rPr lang="en-GB" dirty="0" err="1" smtClean="0"/>
              <a:t>ToR</a:t>
            </a:r>
            <a:r>
              <a:rPr lang="en-GB" dirty="0" smtClean="0"/>
              <a:t> and bidding documents</a:t>
            </a:r>
            <a:endParaRPr lang="en-GB" dirty="0"/>
          </a:p>
        </p:txBody>
      </p:sp>
    </p:spTree>
    <p:extLst>
      <p:ext uri="{BB962C8B-B14F-4D97-AF65-F5344CB8AC3E}">
        <p14:creationId xmlns:p14="http://schemas.microsoft.com/office/powerpoint/2010/main" val="30767234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arn(inVertical)">
                                      <p:cBhvr>
                                        <p:cTn id="2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b="1" dirty="0" smtClean="0"/>
              <a:t>Constraints </a:t>
            </a:r>
            <a:r>
              <a:rPr lang="en-GB" b="1" dirty="0"/>
              <a:t>for bidders:</a:t>
            </a:r>
            <a:endParaRPr lang="en-GB" dirty="0"/>
          </a:p>
          <a:p>
            <a:r>
              <a:rPr lang="en-GB" dirty="0" smtClean="0"/>
              <a:t>The </a:t>
            </a:r>
            <a:r>
              <a:rPr lang="en-GB" dirty="0"/>
              <a:t>selection of all </a:t>
            </a:r>
            <a:r>
              <a:rPr lang="en-GB" dirty="0" smtClean="0"/>
              <a:t>assessment </a:t>
            </a:r>
            <a:r>
              <a:rPr lang="en-GB" dirty="0"/>
              <a:t>items is based on the PISA assessment frameworks for </a:t>
            </a:r>
            <a:r>
              <a:rPr lang="en-GB" dirty="0" smtClean="0"/>
              <a:t>reading</a:t>
            </a:r>
            <a:r>
              <a:rPr lang="en-GB" dirty="0"/>
              <a:t>, mathematics and </a:t>
            </a:r>
            <a:r>
              <a:rPr lang="en-GB" dirty="0" smtClean="0"/>
              <a:t>science</a:t>
            </a:r>
          </a:p>
          <a:p>
            <a:endParaRPr lang="en-GB" dirty="0" smtClean="0"/>
          </a:p>
          <a:p>
            <a:r>
              <a:rPr lang="en-GB" dirty="0" smtClean="0"/>
              <a:t>Any </a:t>
            </a:r>
            <a:r>
              <a:rPr lang="en-GB" dirty="0"/>
              <a:t>extension of the framework will need to continue to incorporate the original</a:t>
            </a:r>
          </a:p>
        </p:txBody>
      </p:sp>
      <p:sp>
        <p:nvSpPr>
          <p:cNvPr id="3" name="Slide Number Placeholder 2"/>
          <p:cNvSpPr>
            <a:spLocks noGrp="1"/>
          </p:cNvSpPr>
          <p:nvPr>
            <p:ph type="sldNum" sz="quarter" idx="4"/>
          </p:nvPr>
        </p:nvSpPr>
        <p:spPr/>
        <p:txBody>
          <a:bodyPr/>
          <a:lstStyle/>
          <a:p>
            <a:fld id="{85B40F36-E8C4-4DF3-A1E6-9A175CF93E0E}" type="slidenum">
              <a:rPr lang="en-US" smtClean="0"/>
              <a:pPr/>
              <a:t>13</a:t>
            </a:fld>
            <a:endParaRPr lang="en-US" dirty="0"/>
          </a:p>
        </p:txBody>
      </p:sp>
      <p:sp>
        <p:nvSpPr>
          <p:cNvPr id="4" name="Title 3"/>
          <p:cNvSpPr>
            <a:spLocks noGrp="1"/>
          </p:cNvSpPr>
          <p:nvPr>
            <p:ph type="title"/>
          </p:nvPr>
        </p:nvSpPr>
        <p:spPr/>
        <p:txBody>
          <a:bodyPr/>
          <a:lstStyle/>
          <a:p>
            <a:r>
              <a:rPr lang="en-GB" dirty="0" smtClean="0">
                <a:solidFill>
                  <a:srgbClr val="FF0000"/>
                </a:solidFill>
              </a:rPr>
              <a:t>Review </a:t>
            </a:r>
            <a:r>
              <a:rPr lang="en-GB" dirty="0">
                <a:solidFill>
                  <a:srgbClr val="FF0000"/>
                </a:solidFill>
              </a:rPr>
              <a:t>of assessment framework and </a:t>
            </a:r>
            <a:r>
              <a:rPr lang="en-GB" dirty="0" smtClean="0">
                <a:solidFill>
                  <a:srgbClr val="FF0000"/>
                </a:solidFill>
              </a:rPr>
              <a:t>items </a:t>
            </a:r>
            <a:r>
              <a:rPr lang="en-GB" dirty="0" smtClean="0"/>
              <a:t>- 1</a:t>
            </a:r>
            <a:endParaRPr lang="en-GB" dirty="0"/>
          </a:p>
        </p:txBody>
      </p:sp>
    </p:spTree>
    <p:extLst>
      <p:ext uri="{BB962C8B-B14F-4D97-AF65-F5344CB8AC3E}">
        <p14:creationId xmlns:p14="http://schemas.microsoft.com/office/powerpoint/2010/main" val="414558489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1" dirty="0" smtClean="0"/>
              <a:t>Requirements </a:t>
            </a:r>
            <a:r>
              <a:rPr lang="en-GB" b="1" dirty="0"/>
              <a:t>of bidders</a:t>
            </a:r>
            <a:r>
              <a:rPr lang="en-GB" b="1" dirty="0" smtClean="0"/>
              <a:t>:</a:t>
            </a:r>
          </a:p>
          <a:p>
            <a:r>
              <a:rPr lang="en-GB" dirty="0" smtClean="0"/>
              <a:t>To carry </a:t>
            </a:r>
            <a:r>
              <a:rPr lang="en-GB" dirty="0"/>
              <a:t>out a complete review of the assessment </a:t>
            </a:r>
            <a:r>
              <a:rPr lang="en-GB" dirty="0" smtClean="0"/>
              <a:t>frameworks</a:t>
            </a:r>
          </a:p>
          <a:p>
            <a:endParaRPr lang="en-GB" dirty="0" smtClean="0"/>
          </a:p>
          <a:p>
            <a:r>
              <a:rPr lang="en-GB" dirty="0" smtClean="0"/>
              <a:t>Consider </a:t>
            </a:r>
            <a:r>
              <a:rPr lang="en-GB" dirty="0"/>
              <a:t>the implications of </a:t>
            </a:r>
            <a:r>
              <a:rPr lang="en-GB" dirty="0" smtClean="0"/>
              <a:t>PISA 2015 move </a:t>
            </a:r>
            <a:r>
              <a:rPr lang="en-GB" dirty="0"/>
              <a:t>to a computer-based </a:t>
            </a:r>
            <a:r>
              <a:rPr lang="en-GB" dirty="0" smtClean="0"/>
              <a:t>assessment</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14</a:t>
            </a:fld>
            <a:endParaRPr lang="en-US" dirty="0"/>
          </a:p>
        </p:txBody>
      </p:sp>
      <p:sp>
        <p:nvSpPr>
          <p:cNvPr id="4" name="Title 3"/>
          <p:cNvSpPr>
            <a:spLocks noGrp="1"/>
          </p:cNvSpPr>
          <p:nvPr>
            <p:ph type="title"/>
          </p:nvPr>
        </p:nvSpPr>
        <p:spPr/>
        <p:txBody>
          <a:bodyPr/>
          <a:lstStyle/>
          <a:p>
            <a:r>
              <a:rPr lang="en-GB" dirty="0">
                <a:solidFill>
                  <a:srgbClr val="FF0000"/>
                </a:solidFill>
              </a:rPr>
              <a:t>Review of assessment framework and </a:t>
            </a:r>
            <a:r>
              <a:rPr lang="en-GB" dirty="0" smtClean="0">
                <a:solidFill>
                  <a:srgbClr val="FF0000"/>
                </a:solidFill>
              </a:rPr>
              <a:t>items </a:t>
            </a:r>
            <a:r>
              <a:rPr lang="en-GB" dirty="0" smtClean="0"/>
              <a:t>- 2</a:t>
            </a:r>
            <a:endParaRPr lang="en-GB" dirty="0"/>
          </a:p>
        </p:txBody>
      </p:sp>
    </p:spTree>
    <p:extLst>
      <p:ext uri="{BB962C8B-B14F-4D97-AF65-F5344CB8AC3E}">
        <p14:creationId xmlns:p14="http://schemas.microsoft.com/office/powerpoint/2010/main" val="282321463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1" dirty="0" smtClean="0"/>
              <a:t>Requirements </a:t>
            </a:r>
            <a:r>
              <a:rPr lang="en-GB" b="1" dirty="0"/>
              <a:t>of bidders</a:t>
            </a:r>
            <a:r>
              <a:rPr lang="en-GB" b="1" dirty="0" smtClean="0"/>
              <a:t>:</a:t>
            </a:r>
          </a:p>
          <a:p>
            <a:r>
              <a:rPr lang="en-GB" dirty="0" smtClean="0"/>
              <a:t>Need to review PISA’s technical standard on language </a:t>
            </a:r>
            <a:r>
              <a:rPr lang="en-GB" dirty="0"/>
              <a:t>of </a:t>
            </a:r>
            <a:r>
              <a:rPr lang="en-GB" dirty="0" smtClean="0"/>
              <a:t>instruction?</a:t>
            </a:r>
          </a:p>
          <a:p>
            <a:r>
              <a:rPr lang="en-GB" dirty="0" smtClean="0"/>
              <a:t>Processes to review item suitability, translation and verification of test</a:t>
            </a:r>
          </a:p>
          <a:p>
            <a:pPr lvl="1"/>
            <a:r>
              <a:rPr lang="en-GB" dirty="0" smtClean="0"/>
              <a:t>Variations needed?</a:t>
            </a:r>
            <a:endParaRPr lang="en-GB" dirty="0"/>
          </a:p>
          <a:p>
            <a:pPr marL="0" indent="0">
              <a:buNone/>
            </a:pP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15</a:t>
            </a:fld>
            <a:endParaRPr lang="en-US" dirty="0"/>
          </a:p>
        </p:txBody>
      </p:sp>
      <p:sp>
        <p:nvSpPr>
          <p:cNvPr id="4" name="Title 3"/>
          <p:cNvSpPr>
            <a:spLocks noGrp="1"/>
          </p:cNvSpPr>
          <p:nvPr>
            <p:ph type="title"/>
          </p:nvPr>
        </p:nvSpPr>
        <p:spPr/>
        <p:txBody>
          <a:bodyPr/>
          <a:lstStyle/>
          <a:p>
            <a:r>
              <a:rPr lang="en-GB" dirty="0">
                <a:solidFill>
                  <a:srgbClr val="FF0000"/>
                </a:solidFill>
              </a:rPr>
              <a:t>Review of assessment framework and </a:t>
            </a:r>
            <a:r>
              <a:rPr lang="en-GB" dirty="0" smtClean="0">
                <a:solidFill>
                  <a:srgbClr val="FF0000"/>
                </a:solidFill>
              </a:rPr>
              <a:t>items </a:t>
            </a:r>
            <a:r>
              <a:rPr lang="en-GB" dirty="0" smtClean="0"/>
              <a:t>- 3</a:t>
            </a:r>
            <a:endParaRPr lang="en-GB" dirty="0"/>
          </a:p>
        </p:txBody>
      </p:sp>
    </p:spTree>
    <p:extLst>
      <p:ext uri="{BB962C8B-B14F-4D97-AF65-F5344CB8AC3E}">
        <p14:creationId xmlns:p14="http://schemas.microsoft.com/office/powerpoint/2010/main" val="1804867943"/>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Item-by-country </a:t>
            </a:r>
            <a:r>
              <a:rPr lang="en-GB" dirty="0"/>
              <a:t>interactions (country DIF</a:t>
            </a:r>
            <a:r>
              <a:rPr lang="en-GB" dirty="0" smtClean="0"/>
              <a:t>). </a:t>
            </a:r>
          </a:p>
          <a:p>
            <a:r>
              <a:rPr lang="en-GB" dirty="0" smtClean="0"/>
              <a:t>Need </a:t>
            </a:r>
            <a:r>
              <a:rPr lang="en-GB" dirty="0"/>
              <a:t>to examine the potential impact of these interactions on the validity of reporting. </a:t>
            </a:r>
            <a:endParaRPr lang="en-GB" dirty="0" smtClean="0"/>
          </a:p>
          <a:p>
            <a:r>
              <a:rPr lang="en-GB" dirty="0" smtClean="0"/>
              <a:t>Bidders’ approach to this and proposed solutions.</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16</a:t>
            </a:fld>
            <a:endParaRPr lang="en-US" dirty="0"/>
          </a:p>
        </p:txBody>
      </p:sp>
      <p:sp>
        <p:nvSpPr>
          <p:cNvPr id="4" name="Title 3"/>
          <p:cNvSpPr>
            <a:spLocks noGrp="1"/>
          </p:cNvSpPr>
          <p:nvPr>
            <p:ph type="title"/>
          </p:nvPr>
        </p:nvSpPr>
        <p:spPr/>
        <p:txBody>
          <a:bodyPr/>
          <a:lstStyle/>
          <a:p>
            <a:r>
              <a:rPr lang="en-GB" dirty="0">
                <a:solidFill>
                  <a:srgbClr val="FF0000"/>
                </a:solidFill>
              </a:rPr>
              <a:t>Review of assessment framework and items </a:t>
            </a:r>
            <a:r>
              <a:rPr lang="en-GB" dirty="0" smtClean="0"/>
              <a:t>– 4. </a:t>
            </a:r>
            <a:r>
              <a:rPr lang="en-GB" dirty="0" smtClean="0">
                <a:solidFill>
                  <a:srgbClr val="0070C0"/>
                </a:solidFill>
              </a:rPr>
              <a:t>Cross-cultural validity</a:t>
            </a:r>
            <a:endParaRPr lang="en-GB" dirty="0">
              <a:solidFill>
                <a:srgbClr val="0070C0"/>
              </a:solidFill>
            </a:endParaRPr>
          </a:p>
        </p:txBody>
      </p:sp>
    </p:spTree>
    <p:extLst>
      <p:ext uri="{BB962C8B-B14F-4D97-AF65-F5344CB8AC3E}">
        <p14:creationId xmlns:p14="http://schemas.microsoft.com/office/powerpoint/2010/main" val="334368480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602000"/>
            <a:ext cx="8363272" cy="4525200"/>
          </a:xfrm>
        </p:spPr>
        <p:txBody>
          <a:bodyPr>
            <a:normAutofit/>
          </a:bodyPr>
          <a:lstStyle/>
          <a:p>
            <a:r>
              <a:rPr lang="en-GB" dirty="0" smtClean="0"/>
              <a:t>Cognitive </a:t>
            </a:r>
            <a:r>
              <a:rPr lang="en-GB" dirty="0"/>
              <a:t>instruments </a:t>
            </a:r>
            <a:r>
              <a:rPr lang="en-GB" dirty="0" smtClean="0"/>
              <a:t>to </a:t>
            </a:r>
            <a:r>
              <a:rPr lang="en-GB" dirty="0"/>
              <a:t>be developed from the pool of 337 secure PISA </a:t>
            </a:r>
            <a:r>
              <a:rPr lang="en-GB" dirty="0" smtClean="0"/>
              <a:t>items</a:t>
            </a:r>
          </a:p>
          <a:p>
            <a:r>
              <a:rPr lang="en-GB" dirty="0" smtClean="0"/>
              <a:t>Bidders’ proposals </a:t>
            </a:r>
            <a:r>
              <a:rPr lang="en-GB" dirty="0"/>
              <a:t>for test design </a:t>
            </a:r>
            <a:r>
              <a:rPr lang="en-GB" dirty="0" smtClean="0"/>
              <a:t>should:</a:t>
            </a:r>
          </a:p>
          <a:p>
            <a:pPr lvl="1"/>
            <a:r>
              <a:rPr lang="en-GB" dirty="0" smtClean="0"/>
              <a:t>deal </a:t>
            </a:r>
            <a:r>
              <a:rPr lang="en-GB" dirty="0"/>
              <a:t>with the challenge of designing a test that draws upon easier </a:t>
            </a:r>
            <a:r>
              <a:rPr lang="en-GB" dirty="0" smtClean="0"/>
              <a:t>items</a:t>
            </a:r>
          </a:p>
          <a:p>
            <a:pPr lvl="1"/>
            <a:r>
              <a:rPr lang="en-GB" dirty="0" smtClean="0"/>
              <a:t>But still </a:t>
            </a:r>
            <a:r>
              <a:rPr lang="en-GB" dirty="0"/>
              <a:t>matches the framework specifications, including with regard to item-types</a:t>
            </a:r>
          </a:p>
        </p:txBody>
      </p:sp>
      <p:sp>
        <p:nvSpPr>
          <p:cNvPr id="3" name="Slide Number Placeholder 2"/>
          <p:cNvSpPr>
            <a:spLocks noGrp="1"/>
          </p:cNvSpPr>
          <p:nvPr>
            <p:ph type="sldNum" sz="quarter" idx="4"/>
          </p:nvPr>
        </p:nvSpPr>
        <p:spPr/>
        <p:txBody>
          <a:bodyPr/>
          <a:lstStyle/>
          <a:p>
            <a:fld id="{85B40F36-E8C4-4DF3-A1E6-9A175CF93E0E}" type="slidenum">
              <a:rPr lang="en-US" smtClean="0"/>
              <a:pPr/>
              <a:t>17</a:t>
            </a:fld>
            <a:endParaRPr lang="en-US" dirty="0"/>
          </a:p>
        </p:txBody>
      </p:sp>
      <p:sp>
        <p:nvSpPr>
          <p:cNvPr id="4" name="Title 3"/>
          <p:cNvSpPr>
            <a:spLocks noGrp="1"/>
          </p:cNvSpPr>
          <p:nvPr>
            <p:ph type="title"/>
          </p:nvPr>
        </p:nvSpPr>
        <p:spPr/>
        <p:txBody>
          <a:bodyPr/>
          <a:lstStyle/>
          <a:p>
            <a:r>
              <a:rPr lang="en-GB" dirty="0">
                <a:solidFill>
                  <a:srgbClr val="FF0000"/>
                </a:solidFill>
              </a:rPr>
              <a:t>Review of assessment framework and items </a:t>
            </a:r>
            <a:r>
              <a:rPr lang="en-GB" dirty="0"/>
              <a:t>– </a:t>
            </a:r>
            <a:r>
              <a:rPr lang="en-GB" dirty="0" smtClean="0"/>
              <a:t>5. </a:t>
            </a:r>
            <a:r>
              <a:rPr lang="en-GB" dirty="0" smtClean="0">
                <a:solidFill>
                  <a:srgbClr val="0070C0"/>
                </a:solidFill>
              </a:rPr>
              <a:t>Test targeting</a:t>
            </a:r>
            <a:endParaRPr lang="en-GB" dirty="0">
              <a:solidFill>
                <a:srgbClr val="0070C0"/>
              </a:solidFill>
            </a:endParaRPr>
          </a:p>
        </p:txBody>
      </p:sp>
    </p:spTree>
    <p:extLst>
      <p:ext uri="{BB962C8B-B14F-4D97-AF65-F5344CB8AC3E}">
        <p14:creationId xmlns:p14="http://schemas.microsoft.com/office/powerpoint/2010/main" val="3772822822"/>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5112568"/>
          </a:xfrm>
        </p:spPr>
        <p:txBody>
          <a:bodyPr>
            <a:normAutofit lnSpcReduction="10000"/>
          </a:bodyPr>
          <a:lstStyle/>
          <a:p>
            <a:pPr marL="0" indent="0">
              <a:buNone/>
            </a:pPr>
            <a:r>
              <a:rPr lang="en-GB" b="1" dirty="0" smtClean="0"/>
              <a:t>Requirements of </a:t>
            </a:r>
            <a:r>
              <a:rPr lang="en-GB" b="1" dirty="0"/>
              <a:t>bidders:</a:t>
            </a:r>
            <a:endParaRPr lang="en-GB" dirty="0"/>
          </a:p>
          <a:p>
            <a:r>
              <a:rPr lang="en-GB" dirty="0" smtClean="0"/>
              <a:t>To </a:t>
            </a:r>
            <a:r>
              <a:rPr lang="en-GB" dirty="0"/>
              <a:t>reliably forecast from a targeted test the proportion of participating students who would successfully complete the most difficult </a:t>
            </a:r>
            <a:r>
              <a:rPr lang="en-GB" dirty="0" smtClean="0"/>
              <a:t>items</a:t>
            </a:r>
          </a:p>
          <a:p>
            <a:r>
              <a:rPr lang="en-GB" dirty="0" smtClean="0"/>
              <a:t>Achieves </a:t>
            </a:r>
            <a:r>
              <a:rPr lang="en-GB" dirty="0"/>
              <a:t>the desired test targeting but </a:t>
            </a:r>
            <a:endParaRPr lang="en-GB" dirty="0" smtClean="0"/>
          </a:p>
          <a:p>
            <a:pPr lvl="1"/>
            <a:r>
              <a:rPr lang="en-GB" dirty="0" smtClean="0"/>
              <a:t>provides </a:t>
            </a:r>
            <a:r>
              <a:rPr lang="en-GB" dirty="0"/>
              <a:t>good coverage of the frameworks </a:t>
            </a:r>
            <a:endParaRPr lang="en-GB" dirty="0" smtClean="0"/>
          </a:p>
          <a:p>
            <a:pPr lvl="1"/>
            <a:r>
              <a:rPr lang="en-GB" dirty="0" smtClean="0"/>
              <a:t>provides </a:t>
            </a:r>
            <a:r>
              <a:rPr lang="en-GB" dirty="0"/>
              <a:t>results comparable with the main PISA </a:t>
            </a:r>
            <a:r>
              <a:rPr lang="en-GB" dirty="0" smtClean="0"/>
              <a:t>assessment</a:t>
            </a:r>
          </a:p>
          <a:p>
            <a:r>
              <a:rPr lang="en-GB" dirty="0" smtClean="0"/>
              <a:t>Propose an equating study</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18</a:t>
            </a:fld>
            <a:endParaRPr lang="en-US" dirty="0"/>
          </a:p>
        </p:txBody>
      </p:sp>
      <p:sp>
        <p:nvSpPr>
          <p:cNvPr id="4" name="Title 3"/>
          <p:cNvSpPr>
            <a:spLocks noGrp="1"/>
          </p:cNvSpPr>
          <p:nvPr>
            <p:ph type="title"/>
          </p:nvPr>
        </p:nvSpPr>
        <p:spPr>
          <a:xfrm>
            <a:off x="1043608" y="260648"/>
            <a:ext cx="7416000" cy="1022400"/>
          </a:xfrm>
        </p:spPr>
        <p:txBody>
          <a:bodyPr/>
          <a:lstStyle/>
          <a:p>
            <a:r>
              <a:rPr lang="en-GB" dirty="0">
                <a:solidFill>
                  <a:srgbClr val="FF0000"/>
                </a:solidFill>
              </a:rPr>
              <a:t>Test design </a:t>
            </a:r>
            <a:r>
              <a:rPr lang="en-GB" dirty="0" smtClean="0"/>
              <a:t>- 1 </a:t>
            </a:r>
            <a:endParaRPr lang="en-GB" dirty="0"/>
          </a:p>
        </p:txBody>
      </p:sp>
    </p:spTree>
    <p:extLst>
      <p:ext uri="{BB962C8B-B14F-4D97-AF65-F5344CB8AC3E}">
        <p14:creationId xmlns:p14="http://schemas.microsoft.com/office/powerpoint/2010/main" val="3609106155"/>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smtClean="0"/>
              <a:t>International </a:t>
            </a:r>
            <a:r>
              <a:rPr lang="en-AU" dirty="0"/>
              <a:t>target </a:t>
            </a:r>
            <a:r>
              <a:rPr lang="en-AU" dirty="0" smtClean="0"/>
              <a:t>population: </a:t>
            </a:r>
          </a:p>
          <a:p>
            <a:pPr lvl="1"/>
            <a:r>
              <a:rPr lang="en-AU" dirty="0" smtClean="0"/>
              <a:t>15-year-old </a:t>
            </a:r>
            <a:r>
              <a:rPr lang="en-AU" dirty="0"/>
              <a:t>students attending educational institutions in grades 7 and </a:t>
            </a:r>
            <a:r>
              <a:rPr lang="en-AU" dirty="0" smtClean="0"/>
              <a:t>higher</a:t>
            </a:r>
          </a:p>
          <a:p>
            <a:endParaRPr lang="en-AU" dirty="0" smtClean="0"/>
          </a:p>
          <a:p>
            <a:r>
              <a:rPr lang="en-AU" dirty="0" smtClean="0"/>
              <a:t>Bidders to </a:t>
            </a:r>
            <a:r>
              <a:rPr lang="en-AU" dirty="0"/>
              <a:t>make provisions to allow a participating country to supplement the sample </a:t>
            </a:r>
            <a:endParaRPr lang="en-AU" dirty="0" smtClean="0"/>
          </a:p>
        </p:txBody>
      </p:sp>
      <p:sp>
        <p:nvSpPr>
          <p:cNvPr id="3" name="Slide Number Placeholder 2"/>
          <p:cNvSpPr>
            <a:spLocks noGrp="1"/>
          </p:cNvSpPr>
          <p:nvPr>
            <p:ph type="sldNum" sz="quarter" idx="4"/>
          </p:nvPr>
        </p:nvSpPr>
        <p:spPr/>
        <p:txBody>
          <a:bodyPr/>
          <a:lstStyle/>
          <a:p>
            <a:fld id="{85B40F36-E8C4-4DF3-A1E6-9A175CF93E0E}" type="slidenum">
              <a:rPr lang="en-US" smtClean="0"/>
              <a:pPr/>
              <a:t>19</a:t>
            </a:fld>
            <a:endParaRPr lang="en-US" dirty="0"/>
          </a:p>
        </p:txBody>
      </p:sp>
      <p:sp>
        <p:nvSpPr>
          <p:cNvPr id="4" name="Title 3"/>
          <p:cNvSpPr>
            <a:spLocks noGrp="1"/>
          </p:cNvSpPr>
          <p:nvPr>
            <p:ph type="title"/>
          </p:nvPr>
        </p:nvSpPr>
        <p:spPr/>
        <p:txBody>
          <a:bodyPr/>
          <a:lstStyle/>
          <a:p>
            <a:r>
              <a:rPr lang="en-GB" dirty="0">
                <a:solidFill>
                  <a:srgbClr val="FF0000"/>
                </a:solidFill>
              </a:rPr>
              <a:t>Target population</a:t>
            </a:r>
          </a:p>
        </p:txBody>
      </p:sp>
    </p:spTree>
    <p:extLst>
      <p:ext uri="{BB962C8B-B14F-4D97-AF65-F5344CB8AC3E}">
        <p14:creationId xmlns:p14="http://schemas.microsoft.com/office/powerpoint/2010/main" val="298605669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800" b="1" dirty="0" smtClean="0"/>
              <a:t>International Advisory </a:t>
            </a:r>
            <a:r>
              <a:rPr lang="en-GB" sz="2800" b="1" dirty="0"/>
              <a:t>G</a:t>
            </a:r>
            <a:r>
              <a:rPr lang="en-GB" sz="2800" b="1" dirty="0" smtClean="0"/>
              <a:t>roup Meeting</a:t>
            </a:r>
            <a:endParaRPr lang="en-GB" sz="2400" b="1" dirty="0">
              <a:solidFill>
                <a:srgbClr val="000000"/>
              </a:solidFill>
            </a:endParaRPr>
          </a:p>
        </p:txBody>
      </p:sp>
      <p:sp>
        <p:nvSpPr>
          <p:cNvPr id="6" name="Slide Number Placeholder 5"/>
          <p:cNvSpPr>
            <a:spLocks noGrp="1"/>
          </p:cNvSpPr>
          <p:nvPr>
            <p:ph type="sldNum" sz="quarter" idx="4"/>
          </p:nvPr>
        </p:nvSpPr>
        <p:spPr>
          <a:xfrm>
            <a:off x="8640000" y="5476082"/>
            <a:ext cx="342000" cy="244800"/>
          </a:xfrm>
        </p:spPr>
        <p:txBody>
          <a:bodyPr/>
          <a:lstStyle/>
          <a:p>
            <a:fld id="{85B40F36-E8C4-4DF3-A1E6-9A175CF93E0E}" type="slidenum">
              <a:rPr lang="en-US" smtClean="0"/>
              <a:pPr/>
              <a:t>2</a:t>
            </a:fld>
            <a:endParaRPr lang="en-US" dirty="0"/>
          </a:p>
        </p:txBody>
      </p:sp>
      <p:sp>
        <p:nvSpPr>
          <p:cNvPr id="7" name="TextBox 6"/>
          <p:cNvSpPr txBox="1"/>
          <p:nvPr/>
        </p:nvSpPr>
        <p:spPr>
          <a:xfrm>
            <a:off x="683568" y="1988840"/>
            <a:ext cx="7992888" cy="5493812"/>
          </a:xfrm>
          <a:prstGeom prst="rect">
            <a:avLst/>
          </a:prstGeom>
          <a:noFill/>
        </p:spPr>
        <p:txBody>
          <a:bodyPr wrap="square" rtlCol="0">
            <a:spAutoFit/>
          </a:bodyPr>
          <a:lstStyle/>
          <a:p>
            <a:pPr marL="342900" lvl="0" indent="-342900">
              <a:buFont typeface="Arial" panose="020B0604020202020204" pitchFamily="34" charset="0"/>
              <a:buChar char="•"/>
            </a:pPr>
            <a:r>
              <a:rPr lang="en-GB" sz="3200" dirty="0" smtClean="0"/>
              <a:t>Agreement on the main components of the Terms of reference for the International Contractor(s)</a:t>
            </a:r>
          </a:p>
          <a:p>
            <a:pPr lvl="0"/>
            <a:endParaRPr lang="en-GB" sz="3200" dirty="0"/>
          </a:p>
          <a:p>
            <a:pPr marL="457200" lvl="0" indent="-457200">
              <a:buFontTx/>
              <a:buChar char="-"/>
            </a:pPr>
            <a:r>
              <a:rPr lang="en-GB" sz="3200" dirty="0" smtClean="0"/>
              <a:t>General approach</a:t>
            </a:r>
          </a:p>
          <a:p>
            <a:pPr marL="457200" lvl="0" indent="-457200">
              <a:buFontTx/>
              <a:buChar char="-"/>
            </a:pPr>
            <a:r>
              <a:rPr lang="en-GB" sz="3200" dirty="0" smtClean="0"/>
              <a:t>Cognitive instruments</a:t>
            </a:r>
          </a:p>
          <a:p>
            <a:pPr marL="457200" lvl="0" indent="-457200">
              <a:buFontTx/>
              <a:buChar char="-"/>
            </a:pPr>
            <a:r>
              <a:rPr lang="en-GB" sz="3200" dirty="0" smtClean="0"/>
              <a:t>Contextual questionnaires</a:t>
            </a:r>
          </a:p>
          <a:p>
            <a:pPr marL="457200" lvl="0" indent="-457200">
              <a:buFontTx/>
              <a:buChar char="-"/>
            </a:pPr>
            <a:r>
              <a:rPr lang="en-GB" sz="3200" dirty="0" smtClean="0"/>
              <a:t>Next steps for managing the tendering process</a:t>
            </a:r>
          </a:p>
          <a:p>
            <a:pPr marL="342900" lvl="0" indent="-342900">
              <a:buFont typeface="Arial" panose="020B0604020202020204" pitchFamily="34" charset="0"/>
              <a:buChar char="•"/>
            </a:pPr>
            <a:endParaRPr lang="en-GB" sz="2400" dirty="0"/>
          </a:p>
          <a:p>
            <a:pPr marL="628650" lvl="0" indent="-628650">
              <a:spcBef>
                <a:spcPts val="1800"/>
              </a:spcBef>
              <a:spcAft>
                <a:spcPts val="600"/>
              </a:spcAft>
              <a:buFont typeface="Wingdings" pitchFamily="2" charset="2"/>
              <a:buChar char="q"/>
            </a:pPr>
            <a:endParaRPr lang="en-GB" sz="2400" dirty="0" smtClean="0">
              <a:solidFill>
                <a:schemeClr val="bg2">
                  <a:lumMod val="50000"/>
                </a:schemeClr>
              </a:solidFill>
            </a:endParaRPr>
          </a:p>
        </p:txBody>
      </p:sp>
      <p:sp>
        <p:nvSpPr>
          <p:cNvPr id="10" name="Rectangle 9"/>
          <p:cNvSpPr/>
          <p:nvPr/>
        </p:nvSpPr>
        <p:spPr>
          <a:xfrm>
            <a:off x="2411760" y="1340768"/>
            <a:ext cx="6264696" cy="461665"/>
          </a:xfrm>
          <a:prstGeom prst="rect">
            <a:avLst/>
          </a:prstGeom>
        </p:spPr>
        <p:txBody>
          <a:bodyPr wrap="square">
            <a:spAutoFit/>
          </a:bodyPr>
          <a:lstStyle/>
          <a:p>
            <a:pPr algn="r"/>
            <a:r>
              <a:rPr lang="en-GB" sz="2400" b="1" i="1" dirty="0" smtClean="0">
                <a:solidFill>
                  <a:srgbClr val="FF0000"/>
                </a:solidFill>
              </a:rPr>
              <a:t>Expected Results from Meeting</a:t>
            </a:r>
            <a:endParaRPr lang="en-GB" sz="24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Propose how to ensure these are meaningful</a:t>
            </a:r>
          </a:p>
          <a:p>
            <a:endParaRPr lang="en-GB" dirty="0" smtClean="0"/>
          </a:p>
          <a:p>
            <a:r>
              <a:rPr lang="en-GB" dirty="0" smtClean="0"/>
              <a:t>How to better describe the </a:t>
            </a:r>
            <a:r>
              <a:rPr lang="en-GB" dirty="0"/>
              <a:t>proficiency of students who perform below the lowest proficiency levels</a:t>
            </a:r>
          </a:p>
        </p:txBody>
      </p:sp>
      <p:sp>
        <p:nvSpPr>
          <p:cNvPr id="3" name="Slide Number Placeholder 2"/>
          <p:cNvSpPr>
            <a:spLocks noGrp="1"/>
          </p:cNvSpPr>
          <p:nvPr>
            <p:ph type="sldNum" sz="quarter" idx="4"/>
          </p:nvPr>
        </p:nvSpPr>
        <p:spPr/>
        <p:txBody>
          <a:bodyPr/>
          <a:lstStyle/>
          <a:p>
            <a:fld id="{85B40F36-E8C4-4DF3-A1E6-9A175CF93E0E}" type="slidenum">
              <a:rPr lang="en-US" smtClean="0"/>
              <a:pPr/>
              <a:t>20</a:t>
            </a:fld>
            <a:endParaRPr lang="en-US" dirty="0"/>
          </a:p>
        </p:txBody>
      </p:sp>
      <p:sp>
        <p:nvSpPr>
          <p:cNvPr id="4" name="Title 3"/>
          <p:cNvSpPr>
            <a:spLocks noGrp="1"/>
          </p:cNvSpPr>
          <p:nvPr>
            <p:ph type="title"/>
          </p:nvPr>
        </p:nvSpPr>
        <p:spPr/>
        <p:txBody>
          <a:bodyPr/>
          <a:lstStyle/>
          <a:p>
            <a:r>
              <a:rPr lang="en-GB" dirty="0">
                <a:solidFill>
                  <a:srgbClr val="FF0000"/>
                </a:solidFill>
              </a:rPr>
              <a:t>Review of the proficiency levels</a:t>
            </a:r>
          </a:p>
        </p:txBody>
      </p:sp>
    </p:spTree>
    <p:extLst>
      <p:ext uri="{BB962C8B-B14F-4D97-AF65-F5344CB8AC3E}">
        <p14:creationId xmlns:p14="http://schemas.microsoft.com/office/powerpoint/2010/main" val="2817038036"/>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GB" dirty="0" smtClean="0"/>
              <a:t>Should </a:t>
            </a:r>
            <a:r>
              <a:rPr lang="en-GB" dirty="0"/>
              <a:t>PISA for Development pursue alternative scaling models that allow features such as:</a:t>
            </a:r>
          </a:p>
          <a:p>
            <a:pPr lvl="0"/>
            <a:r>
              <a:rPr lang="en-GB" dirty="0"/>
              <a:t>varying discrimination across items;</a:t>
            </a:r>
          </a:p>
          <a:p>
            <a:pPr lvl="0"/>
            <a:r>
              <a:rPr lang="en-GB" dirty="0"/>
              <a:t>dependencies between items clustered in units</a:t>
            </a:r>
          </a:p>
          <a:p>
            <a:pPr lvl="0"/>
            <a:r>
              <a:rPr lang="en-GB" dirty="0"/>
              <a:t>guessing; and,</a:t>
            </a:r>
          </a:p>
          <a:p>
            <a:pPr lvl="0"/>
            <a:r>
              <a:rPr lang="en-GB" dirty="0"/>
              <a:t>parameter variation (including difficulty) across countries?</a:t>
            </a:r>
          </a:p>
          <a:p>
            <a:pPr marL="0" indent="0">
              <a:buNone/>
            </a:pP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21</a:t>
            </a:fld>
            <a:endParaRPr lang="en-US" dirty="0"/>
          </a:p>
        </p:txBody>
      </p:sp>
      <p:sp>
        <p:nvSpPr>
          <p:cNvPr id="4" name="Title 3"/>
          <p:cNvSpPr>
            <a:spLocks noGrp="1"/>
          </p:cNvSpPr>
          <p:nvPr>
            <p:ph type="title"/>
          </p:nvPr>
        </p:nvSpPr>
        <p:spPr/>
        <p:txBody>
          <a:bodyPr/>
          <a:lstStyle/>
          <a:p>
            <a:r>
              <a:rPr lang="en-GB" dirty="0">
                <a:solidFill>
                  <a:srgbClr val="FF0000"/>
                </a:solidFill>
              </a:rPr>
              <a:t>Review of scaling models </a:t>
            </a:r>
            <a:r>
              <a:rPr lang="en-GB" dirty="0" smtClean="0"/>
              <a:t>- 1</a:t>
            </a:r>
            <a:r>
              <a:rPr lang="en-GB" dirty="0"/>
              <a:t/>
            </a:r>
            <a:br>
              <a:rPr lang="en-GB" dirty="0"/>
            </a:br>
            <a:endParaRPr lang="en-GB" dirty="0"/>
          </a:p>
        </p:txBody>
      </p:sp>
    </p:spTree>
    <p:extLst>
      <p:ext uri="{BB962C8B-B14F-4D97-AF65-F5344CB8AC3E}">
        <p14:creationId xmlns:p14="http://schemas.microsoft.com/office/powerpoint/2010/main" val="2594104163"/>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To what extent do </a:t>
            </a:r>
            <a:r>
              <a:rPr lang="en-GB" dirty="0"/>
              <a:t>the </a:t>
            </a:r>
            <a:r>
              <a:rPr lang="en-GB" dirty="0" smtClean="0"/>
              <a:t>observed item-by-country </a:t>
            </a:r>
            <a:r>
              <a:rPr lang="en-GB" dirty="0"/>
              <a:t>interactions </a:t>
            </a:r>
            <a:r>
              <a:rPr lang="en-GB" dirty="0" smtClean="0"/>
              <a:t>undermine developing a PISA-like </a:t>
            </a:r>
            <a:r>
              <a:rPr lang="en-GB" dirty="0"/>
              <a:t>learning metric </a:t>
            </a:r>
            <a:r>
              <a:rPr lang="en-GB" dirty="0" smtClean="0"/>
              <a:t>for developing countries?. </a:t>
            </a:r>
          </a:p>
          <a:p>
            <a:endParaRPr lang="en-GB" dirty="0" smtClean="0"/>
          </a:p>
          <a:p>
            <a:r>
              <a:rPr lang="en-GB" dirty="0" smtClean="0"/>
              <a:t>How can their </a:t>
            </a:r>
            <a:r>
              <a:rPr lang="en-GB" dirty="0"/>
              <a:t>proposals for scaling </a:t>
            </a:r>
            <a:r>
              <a:rPr lang="en-GB" dirty="0" smtClean="0"/>
              <a:t>overcome this?</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22</a:t>
            </a:fld>
            <a:endParaRPr lang="en-US" dirty="0"/>
          </a:p>
        </p:txBody>
      </p:sp>
      <p:sp>
        <p:nvSpPr>
          <p:cNvPr id="4" name="Title 3"/>
          <p:cNvSpPr>
            <a:spLocks noGrp="1"/>
          </p:cNvSpPr>
          <p:nvPr>
            <p:ph type="title"/>
          </p:nvPr>
        </p:nvSpPr>
        <p:spPr/>
        <p:txBody>
          <a:bodyPr/>
          <a:lstStyle/>
          <a:p>
            <a:r>
              <a:rPr lang="en-GB" dirty="0" smtClean="0"/>
              <a:t/>
            </a:r>
            <a:br>
              <a:rPr lang="en-GB" dirty="0" smtClean="0"/>
            </a:br>
            <a:r>
              <a:rPr lang="en-GB" dirty="0">
                <a:solidFill>
                  <a:srgbClr val="FF0000"/>
                </a:solidFill>
              </a:rPr>
              <a:t>Review of scaling models </a:t>
            </a:r>
            <a:r>
              <a:rPr lang="en-GB" dirty="0" smtClean="0"/>
              <a:t>- 2</a:t>
            </a:r>
            <a:r>
              <a:rPr lang="en-GB" dirty="0"/>
              <a:t/>
            </a:r>
            <a:br>
              <a:rPr lang="en-GB" dirty="0"/>
            </a:br>
            <a:endParaRPr lang="en-GB" dirty="0"/>
          </a:p>
        </p:txBody>
      </p:sp>
    </p:spTree>
    <p:extLst>
      <p:ext uri="{BB962C8B-B14F-4D97-AF65-F5344CB8AC3E}">
        <p14:creationId xmlns:p14="http://schemas.microsoft.com/office/powerpoint/2010/main" val="2493417441"/>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339"/>
            <a:ext cx="7848600" cy="1927225"/>
          </a:xfrm>
        </p:spPr>
        <p:txBody>
          <a:bodyPr>
            <a:normAutofit fontScale="90000"/>
          </a:bodyPr>
          <a:lstStyle/>
          <a:p>
            <a:r>
              <a:rPr lang="en-US" cap="none" dirty="0" smtClean="0"/>
              <a:t>Draft Components of the </a:t>
            </a:r>
            <a:r>
              <a:rPr lang="en-US" cap="none" dirty="0" err="1" smtClean="0"/>
              <a:t>ToR</a:t>
            </a:r>
            <a:r>
              <a:rPr lang="en-US" cap="none" dirty="0" smtClean="0"/>
              <a:t> for the IC(s): </a:t>
            </a:r>
            <a:br>
              <a:rPr lang="en-US" cap="none" dirty="0" smtClean="0"/>
            </a:br>
            <a:r>
              <a:rPr lang="en-US" cap="none" dirty="0" smtClean="0"/>
              <a:t>Contextual Questionnaires</a:t>
            </a:r>
            <a:endParaRPr lang="en-US" cap="none" dirty="0"/>
          </a:p>
        </p:txBody>
      </p:sp>
      <p:sp>
        <p:nvSpPr>
          <p:cNvPr id="3" name="Subtitle 2"/>
          <p:cNvSpPr>
            <a:spLocks noGrp="1"/>
          </p:cNvSpPr>
          <p:nvPr>
            <p:ph type="subTitle" idx="1"/>
          </p:nvPr>
        </p:nvSpPr>
        <p:spPr>
          <a:xfrm>
            <a:off x="1624605" y="4072619"/>
            <a:ext cx="6400800" cy="1752600"/>
          </a:xfrm>
        </p:spPr>
        <p:txBody>
          <a:bodyPr/>
          <a:lstStyle/>
          <a:p>
            <a:pPr algn="ctr"/>
            <a:r>
              <a:rPr lang="en-US" dirty="0" smtClean="0"/>
              <a:t>Tramonte &amp; </a:t>
            </a:r>
            <a:r>
              <a:rPr lang="en-US" dirty="0" err="1" smtClean="0"/>
              <a:t>Willms</a:t>
            </a:r>
            <a:endParaRPr lang="en-US" dirty="0" smtClean="0"/>
          </a:p>
          <a:p>
            <a:pPr algn="ctr"/>
            <a:r>
              <a:rPr lang="en-US" dirty="0" smtClean="0"/>
              <a:t>Paris, May 28, 2014</a:t>
            </a:r>
            <a:endParaRPr lang="en-US" dirty="0"/>
          </a:p>
        </p:txBody>
      </p:sp>
    </p:spTree>
    <p:extLst>
      <p:ext uri="{BB962C8B-B14F-4D97-AF65-F5344CB8AC3E}">
        <p14:creationId xmlns:p14="http://schemas.microsoft.com/office/powerpoint/2010/main" val="4162316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7533" y="4532063"/>
            <a:ext cx="5137889" cy="1079326"/>
          </a:xfrm>
          <a:prstGeom prst="rect">
            <a:avLst/>
          </a:prstGeom>
          <a:solidFill>
            <a:schemeClr val="accent1">
              <a:alpha val="4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57200" y="155120"/>
            <a:ext cx="8229600" cy="990600"/>
          </a:xfrm>
        </p:spPr>
        <p:txBody>
          <a:bodyPr/>
          <a:lstStyle/>
          <a:p>
            <a:pPr algn="ctr"/>
            <a:r>
              <a:rPr lang="en-US" dirty="0" smtClean="0"/>
              <a:t>The 7 themes </a:t>
            </a:r>
            <a:endParaRPr lang="en-US" dirty="0"/>
          </a:p>
        </p:txBody>
      </p:sp>
      <p:sp>
        <p:nvSpPr>
          <p:cNvPr id="3" name="Content Placeholder 2"/>
          <p:cNvSpPr>
            <a:spLocks noGrp="1"/>
          </p:cNvSpPr>
          <p:nvPr>
            <p:ph idx="1"/>
          </p:nvPr>
        </p:nvSpPr>
        <p:spPr>
          <a:xfrm>
            <a:off x="554183" y="1295981"/>
            <a:ext cx="8304068" cy="4557115"/>
          </a:xfrm>
        </p:spPr>
        <p:txBody>
          <a:bodyPr>
            <a:normAutofit/>
          </a:bodyPr>
          <a:lstStyle/>
          <a:p>
            <a:pPr lvl="0"/>
            <a:r>
              <a:rPr lang="en-GB" sz="2600" dirty="0" smtClean="0">
                <a:solidFill>
                  <a:schemeClr val="tx2">
                    <a:lumMod val="50000"/>
                  </a:schemeClr>
                </a:solidFill>
              </a:rPr>
              <a:t>early </a:t>
            </a:r>
            <a:r>
              <a:rPr lang="en-GB" sz="2600" dirty="0">
                <a:solidFill>
                  <a:schemeClr val="tx2">
                    <a:lumMod val="50000"/>
                  </a:schemeClr>
                </a:solidFill>
              </a:rPr>
              <a:t>learning </a:t>
            </a:r>
            <a:r>
              <a:rPr lang="en-GB" sz="2600" dirty="0" smtClean="0">
                <a:solidFill>
                  <a:schemeClr val="tx2">
                    <a:lumMod val="50000"/>
                  </a:schemeClr>
                </a:solidFill>
              </a:rPr>
              <a:t>opportunities</a:t>
            </a:r>
            <a:endParaRPr lang="en-US" sz="2600" dirty="0">
              <a:solidFill>
                <a:schemeClr val="tx2">
                  <a:lumMod val="50000"/>
                </a:schemeClr>
              </a:solidFill>
            </a:endParaRPr>
          </a:p>
          <a:p>
            <a:pPr lvl="0"/>
            <a:r>
              <a:rPr lang="en-GB" sz="2600" dirty="0">
                <a:solidFill>
                  <a:schemeClr val="tx2">
                    <a:lumMod val="50000"/>
                  </a:schemeClr>
                </a:solidFill>
              </a:rPr>
              <a:t>language at home and </a:t>
            </a:r>
            <a:r>
              <a:rPr lang="en-GB" sz="2600" dirty="0" smtClean="0">
                <a:solidFill>
                  <a:schemeClr val="tx2">
                    <a:lumMod val="50000"/>
                  </a:schemeClr>
                </a:solidFill>
              </a:rPr>
              <a:t>school </a:t>
            </a:r>
            <a:endParaRPr lang="en-US" sz="2600" dirty="0">
              <a:solidFill>
                <a:schemeClr val="tx2">
                  <a:lumMod val="50000"/>
                </a:schemeClr>
              </a:solidFill>
            </a:endParaRPr>
          </a:p>
          <a:p>
            <a:pPr lvl="0"/>
            <a:r>
              <a:rPr lang="en-GB" sz="2600" dirty="0">
                <a:solidFill>
                  <a:schemeClr val="tx2">
                    <a:lumMod val="50000"/>
                  </a:schemeClr>
                </a:solidFill>
              </a:rPr>
              <a:t>family and community </a:t>
            </a:r>
            <a:r>
              <a:rPr lang="en-GB" sz="2600" dirty="0" smtClean="0">
                <a:solidFill>
                  <a:schemeClr val="tx2">
                    <a:lumMod val="50000"/>
                  </a:schemeClr>
                </a:solidFill>
              </a:rPr>
              <a:t>support</a:t>
            </a:r>
            <a:endParaRPr lang="en-US" sz="2600" dirty="0">
              <a:solidFill>
                <a:schemeClr val="tx2">
                  <a:lumMod val="50000"/>
                </a:schemeClr>
              </a:solidFill>
            </a:endParaRPr>
          </a:p>
          <a:p>
            <a:pPr lvl="0"/>
            <a:r>
              <a:rPr lang="en-GB" sz="2600" dirty="0">
                <a:solidFill>
                  <a:schemeClr val="tx2">
                    <a:lumMod val="50000"/>
                  </a:schemeClr>
                </a:solidFill>
              </a:rPr>
              <a:t>quality of </a:t>
            </a:r>
            <a:r>
              <a:rPr lang="en-GB" sz="2600" dirty="0" smtClean="0">
                <a:solidFill>
                  <a:schemeClr val="tx2">
                    <a:lumMod val="50000"/>
                  </a:schemeClr>
                </a:solidFill>
              </a:rPr>
              <a:t>instruction</a:t>
            </a:r>
            <a:endParaRPr lang="en-US" sz="2600" dirty="0">
              <a:solidFill>
                <a:schemeClr val="tx2">
                  <a:lumMod val="50000"/>
                </a:schemeClr>
              </a:solidFill>
            </a:endParaRPr>
          </a:p>
          <a:p>
            <a:pPr lvl="0"/>
            <a:r>
              <a:rPr lang="en-GB" sz="2600" dirty="0" smtClean="0">
                <a:solidFill>
                  <a:schemeClr val="tx2">
                    <a:lumMod val="50000"/>
                  </a:schemeClr>
                </a:solidFill>
              </a:rPr>
              <a:t>(effective) learning </a:t>
            </a:r>
            <a:r>
              <a:rPr lang="en-GB" sz="2600" dirty="0">
                <a:solidFill>
                  <a:schemeClr val="tx2">
                    <a:lumMod val="50000"/>
                  </a:schemeClr>
                </a:solidFill>
              </a:rPr>
              <a:t>time </a:t>
            </a:r>
            <a:endParaRPr lang="en-GB" sz="2600" dirty="0" smtClean="0">
              <a:solidFill>
                <a:schemeClr val="tx2">
                  <a:lumMod val="50000"/>
                </a:schemeClr>
              </a:solidFill>
            </a:endParaRPr>
          </a:p>
          <a:p>
            <a:pPr lvl="0"/>
            <a:endParaRPr lang="en-GB" dirty="0"/>
          </a:p>
          <a:p>
            <a:pPr marL="0" lvl="0" indent="0">
              <a:buNone/>
            </a:pPr>
            <a:endParaRPr lang="en-US" dirty="0"/>
          </a:p>
          <a:p>
            <a:pPr lvl="0"/>
            <a:r>
              <a:rPr lang="en-GB" dirty="0"/>
              <a:t>student socioeconomic </a:t>
            </a:r>
            <a:r>
              <a:rPr lang="en-GB" dirty="0" smtClean="0"/>
              <a:t>status (SES)</a:t>
            </a:r>
            <a:endParaRPr lang="en-US" dirty="0"/>
          </a:p>
          <a:p>
            <a:r>
              <a:rPr lang="en-US" dirty="0"/>
              <a:t>school resources </a:t>
            </a:r>
          </a:p>
        </p:txBody>
      </p:sp>
      <p:sp>
        <p:nvSpPr>
          <p:cNvPr id="4" name="Double Brace 3"/>
          <p:cNvSpPr/>
          <p:nvPr/>
        </p:nvSpPr>
        <p:spPr>
          <a:xfrm>
            <a:off x="189164" y="1145720"/>
            <a:ext cx="5401745" cy="2913237"/>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292934"/>
              </a:solidFill>
            </a:endParaRPr>
          </a:p>
        </p:txBody>
      </p:sp>
      <p:sp>
        <p:nvSpPr>
          <p:cNvPr id="6" name="TextBox 5"/>
          <p:cNvSpPr txBox="1"/>
          <p:nvPr/>
        </p:nvSpPr>
        <p:spPr>
          <a:xfrm>
            <a:off x="5712516" y="1051782"/>
            <a:ext cx="3461889" cy="4801314"/>
          </a:xfrm>
          <a:prstGeom prst="rect">
            <a:avLst/>
          </a:prstGeom>
          <a:noFill/>
        </p:spPr>
        <p:txBody>
          <a:bodyPr wrap="square" rtlCol="0">
            <a:spAutoFit/>
          </a:bodyPr>
          <a:lstStyle/>
          <a:p>
            <a:pPr marL="285750" indent="-285750">
              <a:buFont typeface="Arial"/>
              <a:buChar char="•"/>
            </a:pPr>
            <a:r>
              <a:rPr lang="en-GB" dirty="0" smtClean="0">
                <a:solidFill>
                  <a:srgbClr val="D2533C">
                    <a:lumMod val="75000"/>
                  </a:srgbClr>
                </a:solidFill>
              </a:rPr>
              <a:t>Add items </a:t>
            </a:r>
            <a:r>
              <a:rPr lang="en-GB" dirty="0">
                <a:solidFill>
                  <a:srgbClr val="D2533C">
                    <a:lumMod val="75000"/>
                  </a:srgbClr>
                </a:solidFill>
              </a:rPr>
              <a:t>on students’ early learning experiences</a:t>
            </a:r>
            <a:r>
              <a:rPr lang="en-GB" dirty="0" smtClean="0">
                <a:solidFill>
                  <a:srgbClr val="D2533C">
                    <a:lumMod val="75000"/>
                  </a:srgbClr>
                </a:solidFill>
              </a:rPr>
              <a:t>,</a:t>
            </a:r>
            <a:endParaRPr lang="en-US" dirty="0" smtClean="0">
              <a:solidFill>
                <a:srgbClr val="D2533C">
                  <a:lumMod val="75000"/>
                </a:srgbClr>
              </a:solidFill>
            </a:endParaRPr>
          </a:p>
          <a:p>
            <a:pPr marL="285750" indent="-285750">
              <a:buFont typeface="Arial"/>
              <a:buChar char="•"/>
            </a:pPr>
            <a:r>
              <a:rPr lang="en-US" dirty="0" smtClean="0">
                <a:solidFill>
                  <a:srgbClr val="D2533C">
                    <a:lumMod val="75000"/>
                  </a:srgbClr>
                </a:solidFill>
              </a:rPr>
              <a:t>Add </a:t>
            </a:r>
            <a:r>
              <a:rPr lang="en-GB" dirty="0" smtClean="0">
                <a:solidFill>
                  <a:srgbClr val="D2533C">
                    <a:lumMod val="75000"/>
                  </a:srgbClr>
                </a:solidFill>
              </a:rPr>
              <a:t>items</a:t>
            </a:r>
            <a:r>
              <a:rPr lang="en-US" dirty="0" smtClean="0">
                <a:solidFill>
                  <a:srgbClr val="D2533C">
                    <a:lumMod val="75000"/>
                  </a:srgbClr>
                </a:solidFill>
              </a:rPr>
              <a:t> on </a:t>
            </a:r>
            <a:r>
              <a:rPr lang="en-GB" dirty="0" smtClean="0">
                <a:solidFill>
                  <a:srgbClr val="D2533C">
                    <a:lumMod val="75000"/>
                  </a:srgbClr>
                </a:solidFill>
              </a:rPr>
              <a:t>students</a:t>
            </a:r>
            <a:r>
              <a:rPr lang="en-GB" dirty="0">
                <a:solidFill>
                  <a:srgbClr val="D2533C">
                    <a:lumMod val="75000"/>
                  </a:srgbClr>
                </a:solidFill>
              </a:rPr>
              <a:t>’ familiarity with the language of the test </a:t>
            </a:r>
            <a:endParaRPr lang="en-US" dirty="0">
              <a:solidFill>
                <a:srgbClr val="D2533C">
                  <a:lumMod val="75000"/>
                </a:srgbClr>
              </a:solidFill>
            </a:endParaRPr>
          </a:p>
          <a:p>
            <a:pPr marL="285750" indent="-285750">
              <a:buFont typeface="Arial"/>
              <a:buChar char="•"/>
            </a:pPr>
            <a:r>
              <a:rPr lang="en-GB" dirty="0" smtClean="0">
                <a:solidFill>
                  <a:srgbClr val="D2533C">
                    <a:lumMod val="75000"/>
                  </a:srgbClr>
                </a:solidFill>
              </a:rPr>
              <a:t>Measure parental </a:t>
            </a:r>
            <a:r>
              <a:rPr lang="en-GB" dirty="0">
                <a:solidFill>
                  <a:srgbClr val="D2533C">
                    <a:lumMod val="75000"/>
                  </a:srgbClr>
                </a:solidFill>
              </a:rPr>
              <a:t>involvement, social capital and cultural capital</a:t>
            </a:r>
            <a:endParaRPr lang="en-US" dirty="0">
              <a:solidFill>
                <a:srgbClr val="D2533C">
                  <a:lumMod val="75000"/>
                </a:srgbClr>
              </a:solidFill>
            </a:endParaRPr>
          </a:p>
          <a:p>
            <a:pPr marL="285750" indent="-285750">
              <a:buFont typeface="Arial"/>
              <a:buChar char="•"/>
            </a:pPr>
            <a:r>
              <a:rPr lang="en-GB" dirty="0" smtClean="0">
                <a:solidFill>
                  <a:srgbClr val="D2533C">
                    <a:lumMod val="75000"/>
                  </a:srgbClr>
                </a:solidFill>
              </a:rPr>
              <a:t>Measure the role of </a:t>
            </a:r>
            <a:r>
              <a:rPr lang="en-GB" dirty="0">
                <a:solidFill>
                  <a:srgbClr val="D2533C">
                    <a:lumMod val="75000"/>
                  </a:srgbClr>
                </a:solidFill>
              </a:rPr>
              <a:t>other community </a:t>
            </a:r>
            <a:r>
              <a:rPr lang="en-GB" dirty="0" smtClean="0">
                <a:solidFill>
                  <a:srgbClr val="D2533C">
                    <a:lumMod val="75000"/>
                  </a:srgbClr>
                </a:solidFill>
              </a:rPr>
              <a:t>members and of types </a:t>
            </a:r>
            <a:r>
              <a:rPr lang="en-GB" dirty="0">
                <a:solidFill>
                  <a:srgbClr val="D2533C">
                    <a:lumMod val="75000"/>
                  </a:srgbClr>
                </a:solidFill>
              </a:rPr>
              <a:t>of community</a:t>
            </a:r>
            <a:endParaRPr lang="en-US" dirty="0">
              <a:solidFill>
                <a:srgbClr val="D2533C">
                  <a:lumMod val="75000"/>
                </a:srgbClr>
              </a:solidFill>
            </a:endParaRPr>
          </a:p>
          <a:p>
            <a:pPr marL="285750" indent="-285750">
              <a:buFont typeface="Arial"/>
              <a:buChar char="•"/>
            </a:pPr>
            <a:r>
              <a:rPr lang="en-US" dirty="0" smtClean="0">
                <a:solidFill>
                  <a:srgbClr val="D2533C">
                    <a:lumMod val="75000"/>
                  </a:srgbClr>
                </a:solidFill>
              </a:rPr>
              <a:t>Enhance measure of school attendance</a:t>
            </a:r>
          </a:p>
          <a:p>
            <a:pPr marL="285750" indent="-285750">
              <a:buFont typeface="Arial"/>
              <a:buChar char="•"/>
            </a:pPr>
            <a:r>
              <a:rPr lang="en-US" dirty="0" smtClean="0">
                <a:solidFill>
                  <a:srgbClr val="D2533C">
                    <a:lumMod val="75000"/>
                  </a:srgbClr>
                </a:solidFill>
              </a:rPr>
              <a:t>Add </a:t>
            </a:r>
            <a:r>
              <a:rPr lang="en-GB" dirty="0">
                <a:solidFill>
                  <a:srgbClr val="D2533C">
                    <a:lumMod val="75000"/>
                  </a:srgbClr>
                </a:solidFill>
              </a:rPr>
              <a:t>items</a:t>
            </a:r>
            <a:r>
              <a:rPr lang="en-US" dirty="0" smtClean="0">
                <a:solidFill>
                  <a:srgbClr val="D2533C">
                    <a:lumMod val="75000"/>
                  </a:srgbClr>
                </a:solidFill>
              </a:rPr>
              <a:t> on participation in formal and informal labor market</a:t>
            </a:r>
            <a:endParaRPr lang="en-US" dirty="0">
              <a:solidFill>
                <a:srgbClr val="D2533C">
                  <a:lumMod val="75000"/>
                </a:srgbClr>
              </a:solidFill>
            </a:endParaRPr>
          </a:p>
          <a:p>
            <a:endParaRPr lang="en-US" dirty="0">
              <a:solidFill>
                <a:srgbClr val="D2533C">
                  <a:lumMod val="75000"/>
                </a:srgbClr>
              </a:solidFill>
            </a:endParaRPr>
          </a:p>
        </p:txBody>
      </p:sp>
    </p:spTree>
    <p:extLst>
      <p:ext uri="{BB962C8B-B14F-4D97-AF65-F5344CB8AC3E}">
        <p14:creationId xmlns:p14="http://schemas.microsoft.com/office/powerpoint/2010/main" val="787594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293" y="1059801"/>
            <a:ext cx="8229600" cy="4876800"/>
          </a:xfrm>
        </p:spPr>
        <p:txBody>
          <a:bodyPr>
            <a:normAutofit/>
          </a:bodyPr>
          <a:lstStyle/>
          <a:p>
            <a:pPr marL="0" indent="0">
              <a:buNone/>
            </a:pPr>
            <a:r>
              <a:rPr lang="en-GB" sz="3200" dirty="0"/>
              <a:t>The last two themes </a:t>
            </a:r>
            <a:r>
              <a:rPr lang="en-GB" sz="3200" dirty="0" smtClean="0"/>
              <a:t>– </a:t>
            </a:r>
            <a:r>
              <a:rPr lang="en-GB" sz="3200" dirty="0" smtClean="0">
                <a:solidFill>
                  <a:srgbClr val="FF0000"/>
                </a:solidFill>
              </a:rPr>
              <a:t>student SES and </a:t>
            </a:r>
            <a:r>
              <a:rPr lang="en-GB" sz="3200" dirty="0">
                <a:solidFill>
                  <a:srgbClr val="FF0000"/>
                </a:solidFill>
              </a:rPr>
              <a:t>school resources</a:t>
            </a:r>
            <a:r>
              <a:rPr lang="en-GB" sz="3200" dirty="0"/>
              <a:t> – </a:t>
            </a:r>
            <a:r>
              <a:rPr lang="en-GB" sz="3200" dirty="0" smtClean="0"/>
              <a:t>should be emphasised in the </a:t>
            </a:r>
            <a:r>
              <a:rPr lang="en-GB" sz="3200" dirty="0" err="1" smtClean="0"/>
              <a:t>ToR</a:t>
            </a:r>
            <a:r>
              <a:rPr lang="en-GB" sz="3200" dirty="0" smtClean="0"/>
              <a:t> </a:t>
            </a:r>
            <a:r>
              <a:rPr lang="en-GB" sz="3200" dirty="0"/>
              <a:t>for the International Contractor(s). </a:t>
            </a:r>
            <a:endParaRPr lang="en-GB" sz="3200" dirty="0" smtClean="0"/>
          </a:p>
          <a:p>
            <a:pPr marL="0" indent="0">
              <a:buNone/>
            </a:pPr>
            <a:endParaRPr lang="en-GB" sz="3200" dirty="0"/>
          </a:p>
          <a:p>
            <a:pPr marL="0" indent="0">
              <a:buNone/>
            </a:pPr>
            <a:r>
              <a:rPr lang="en-GB" sz="3200" dirty="0" smtClean="0"/>
              <a:t>In </a:t>
            </a:r>
            <a:r>
              <a:rPr lang="en-GB" sz="3200" dirty="0"/>
              <a:t>presenting their </a:t>
            </a:r>
            <a:r>
              <a:rPr lang="en-GB" sz="3200" dirty="0" smtClean="0"/>
              <a:t>proposals, bidders </a:t>
            </a:r>
            <a:r>
              <a:rPr lang="en-GB" sz="3200" dirty="0"/>
              <a:t>will be asked to consider </a:t>
            </a:r>
            <a:r>
              <a:rPr lang="en-GB" sz="3200" dirty="0" smtClean="0"/>
              <a:t>the </a:t>
            </a:r>
            <a:r>
              <a:rPr lang="en-GB" sz="3200" dirty="0"/>
              <a:t>guidance </a:t>
            </a:r>
            <a:r>
              <a:rPr lang="en-GB" sz="3200" dirty="0" smtClean="0"/>
              <a:t>provided by the expert paper, to elaborate extensively on </a:t>
            </a:r>
            <a:r>
              <a:rPr lang="en-GB" sz="3200" dirty="0"/>
              <a:t>the last two </a:t>
            </a:r>
            <a:r>
              <a:rPr lang="en-GB" sz="3200" dirty="0" smtClean="0"/>
              <a:t>themes, and to justify alternative approaches.</a:t>
            </a:r>
            <a:endParaRPr lang="en-GB" sz="3200" dirty="0"/>
          </a:p>
          <a:p>
            <a:endParaRPr lang="en-US" sz="3200" dirty="0"/>
          </a:p>
          <a:p>
            <a:endParaRPr lang="en-US" sz="3200" dirty="0"/>
          </a:p>
        </p:txBody>
      </p:sp>
    </p:spTree>
    <p:extLst>
      <p:ext uri="{BB962C8B-B14F-4D97-AF65-F5344CB8AC3E}">
        <p14:creationId xmlns:p14="http://schemas.microsoft.com/office/powerpoint/2010/main" val="2418045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Implications for the Components of the </a:t>
            </a:r>
            <a:r>
              <a:rPr lang="en-GB" dirty="0" err="1" smtClean="0"/>
              <a:t>ToR</a:t>
            </a:r>
            <a:r>
              <a:rPr lang="en-GB" dirty="0" smtClean="0"/>
              <a:t> for the International Contractor(s)</a:t>
            </a:r>
            <a:endParaRPr lang="en-GB" dirty="0"/>
          </a:p>
        </p:txBody>
      </p:sp>
      <p:sp>
        <p:nvSpPr>
          <p:cNvPr id="3" name="Content Placeholder 2"/>
          <p:cNvSpPr>
            <a:spLocks noGrp="1"/>
          </p:cNvSpPr>
          <p:nvPr>
            <p:ph idx="1"/>
          </p:nvPr>
        </p:nvSpPr>
        <p:spPr>
          <a:xfrm>
            <a:off x="457200" y="2559408"/>
            <a:ext cx="8229600" cy="2858091"/>
          </a:xfrm>
        </p:spPr>
        <p:txBody>
          <a:bodyPr>
            <a:normAutofit/>
          </a:bodyPr>
          <a:lstStyle/>
          <a:p>
            <a:pPr marL="0" indent="0">
              <a:buNone/>
            </a:pPr>
            <a:r>
              <a:rPr lang="en-GB" sz="3200" dirty="0" smtClean="0"/>
              <a:t>The 7 themes </a:t>
            </a:r>
            <a:r>
              <a:rPr lang="en-GB" sz="3200" dirty="0"/>
              <a:t>will be addressed with theoretical, methodological, and technical discussions in the </a:t>
            </a:r>
            <a:r>
              <a:rPr lang="en-GB" sz="3200" dirty="0" err="1"/>
              <a:t>ToR</a:t>
            </a:r>
            <a:r>
              <a:rPr lang="en-GB" sz="3200" dirty="0"/>
              <a:t> for the International Contractor(s). </a:t>
            </a:r>
            <a:endParaRPr lang="en-GB" sz="3200" dirty="0" smtClean="0"/>
          </a:p>
        </p:txBody>
      </p:sp>
    </p:spTree>
    <p:extLst>
      <p:ext uri="{BB962C8B-B14F-4D97-AF65-F5344CB8AC3E}">
        <p14:creationId xmlns:p14="http://schemas.microsoft.com/office/powerpoint/2010/main" val="3485731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Requirement in the enhancement of the </a:t>
            </a:r>
            <a:r>
              <a:rPr lang="en-GB" dirty="0" smtClean="0"/>
              <a:t>questionnaires according to the 7 themes</a:t>
            </a:r>
            <a:endParaRPr lang="en-US" dirty="0"/>
          </a:p>
        </p:txBody>
      </p:sp>
      <p:sp>
        <p:nvSpPr>
          <p:cNvPr id="3" name="Content Placeholder 2"/>
          <p:cNvSpPr>
            <a:spLocks noGrp="1"/>
          </p:cNvSpPr>
          <p:nvPr>
            <p:ph idx="1"/>
          </p:nvPr>
        </p:nvSpPr>
        <p:spPr/>
        <p:txBody>
          <a:bodyPr>
            <a:normAutofit/>
          </a:bodyPr>
          <a:lstStyle/>
          <a:p>
            <a:pPr marL="0" indent="0">
              <a:buNone/>
            </a:pPr>
            <a:endParaRPr lang="en-GB" sz="3200" dirty="0" smtClean="0"/>
          </a:p>
          <a:p>
            <a:pPr marL="0" indent="0">
              <a:buNone/>
            </a:pPr>
            <a:r>
              <a:rPr lang="en-GB" sz="3200" dirty="0" smtClean="0">
                <a:solidFill>
                  <a:srgbClr val="6E2619"/>
                </a:solidFill>
              </a:rPr>
              <a:t>The revised questionnaires must be: </a:t>
            </a:r>
          </a:p>
          <a:p>
            <a:pPr marL="514350" indent="-514350">
              <a:buAutoNum type="alphaLcParenR"/>
            </a:pPr>
            <a:r>
              <a:rPr lang="en-GB" sz="3200" dirty="0" smtClean="0">
                <a:solidFill>
                  <a:srgbClr val="6E2619"/>
                </a:solidFill>
              </a:rPr>
              <a:t>comparable internationally and </a:t>
            </a:r>
          </a:p>
          <a:p>
            <a:pPr marL="514350" indent="-514350">
              <a:buAutoNum type="alphaLcParenR"/>
            </a:pPr>
            <a:r>
              <a:rPr lang="en-GB" sz="3200" dirty="0" smtClean="0">
                <a:solidFill>
                  <a:srgbClr val="6E2619"/>
                </a:solidFill>
              </a:rPr>
              <a:t>consistent </a:t>
            </a:r>
            <a:r>
              <a:rPr lang="en-GB" sz="3200" dirty="0">
                <a:solidFill>
                  <a:srgbClr val="6E2619"/>
                </a:solidFill>
              </a:rPr>
              <a:t>with the current PISA frameworks</a:t>
            </a:r>
            <a:r>
              <a:rPr lang="en-GB" sz="3200" dirty="0" smtClean="0">
                <a:solidFill>
                  <a:srgbClr val="6E2619"/>
                </a:solidFill>
              </a:rPr>
              <a:t>.</a:t>
            </a:r>
            <a:endParaRPr lang="en-GB" sz="3200" dirty="0">
              <a:solidFill>
                <a:srgbClr val="6E2619"/>
              </a:solidFill>
            </a:endParaRPr>
          </a:p>
        </p:txBody>
      </p:sp>
    </p:spTree>
    <p:extLst>
      <p:ext uri="{BB962C8B-B14F-4D97-AF65-F5344CB8AC3E}">
        <p14:creationId xmlns:p14="http://schemas.microsoft.com/office/powerpoint/2010/main" val="3030156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the </a:t>
            </a:r>
            <a:r>
              <a:rPr lang="en-US" dirty="0" err="1" smtClean="0"/>
              <a:t>ToR</a:t>
            </a:r>
            <a:r>
              <a:rPr lang="en-US" dirty="0" smtClean="0"/>
              <a:t>-contextual questionnaires</a:t>
            </a:r>
            <a:endParaRPr lang="en-US" dirty="0"/>
          </a:p>
        </p:txBody>
      </p:sp>
      <p:sp>
        <p:nvSpPr>
          <p:cNvPr id="3" name="Content Placeholder 2"/>
          <p:cNvSpPr>
            <a:spLocks noGrp="1"/>
          </p:cNvSpPr>
          <p:nvPr>
            <p:ph idx="1"/>
          </p:nvPr>
        </p:nvSpPr>
        <p:spPr/>
        <p:txBody>
          <a:bodyPr/>
          <a:lstStyle/>
          <a:p>
            <a:pPr marL="0" indent="0">
              <a:buNone/>
            </a:pPr>
            <a:r>
              <a:rPr lang="en-US" dirty="0" smtClean="0"/>
              <a:t>This component of the </a:t>
            </a:r>
            <a:r>
              <a:rPr lang="en-US" dirty="0" err="1" smtClean="0"/>
              <a:t>ToR</a:t>
            </a:r>
            <a:r>
              <a:rPr lang="en-US" dirty="0" smtClean="0"/>
              <a:t> is </a:t>
            </a:r>
            <a:r>
              <a:rPr lang="en-US" dirty="0"/>
              <a:t>articulated in three </a:t>
            </a:r>
            <a:r>
              <a:rPr lang="en-US" dirty="0" smtClean="0"/>
              <a:t>parts:</a:t>
            </a:r>
            <a:endParaRPr lang="en-US" dirty="0"/>
          </a:p>
          <a:p>
            <a:r>
              <a:rPr lang="en-US" dirty="0"/>
              <a:t>Part One refers to the first 5 themes that require minor </a:t>
            </a:r>
            <a:r>
              <a:rPr lang="en-US" dirty="0" smtClean="0"/>
              <a:t>intervention;</a:t>
            </a:r>
            <a:endParaRPr lang="en-US" dirty="0"/>
          </a:p>
          <a:p>
            <a:r>
              <a:rPr lang="en-US" dirty="0" smtClean="0"/>
              <a:t>part Two </a:t>
            </a:r>
            <a:r>
              <a:rPr lang="en-US" dirty="0"/>
              <a:t>and </a:t>
            </a:r>
            <a:r>
              <a:rPr lang="en-US" dirty="0" smtClean="0"/>
              <a:t>Three </a:t>
            </a:r>
            <a:r>
              <a:rPr lang="en-US" dirty="0"/>
              <a:t>refer to the two critical themes, SES and school resources, that warrant greater </a:t>
            </a:r>
            <a:r>
              <a:rPr lang="en-US" dirty="0" smtClean="0"/>
              <a:t>attention;</a:t>
            </a:r>
            <a:endParaRPr lang="en-US" dirty="0"/>
          </a:p>
          <a:p>
            <a:r>
              <a:rPr lang="en-US" dirty="0" smtClean="0"/>
              <a:t>finally</a:t>
            </a:r>
            <a:r>
              <a:rPr lang="en-US" dirty="0"/>
              <a:t>, the contextual component of the </a:t>
            </a:r>
            <a:r>
              <a:rPr lang="en-US" dirty="0" err="1"/>
              <a:t>ToR</a:t>
            </a:r>
            <a:r>
              <a:rPr lang="en-US" dirty="0"/>
              <a:t> contains indications on general expectations, specific questions, and underlying considerations on choice of informants and synergy with national assessments.  </a:t>
            </a:r>
          </a:p>
          <a:p>
            <a:endParaRPr lang="en-US" dirty="0"/>
          </a:p>
        </p:txBody>
      </p:sp>
    </p:spTree>
    <p:extLst>
      <p:ext uri="{BB962C8B-B14F-4D97-AF65-F5344CB8AC3E}">
        <p14:creationId xmlns:p14="http://schemas.microsoft.com/office/powerpoint/2010/main" val="2906906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elements of the </a:t>
            </a:r>
            <a:r>
              <a:rPr lang="en-US" dirty="0" err="1" smtClean="0"/>
              <a:t>ToR</a:t>
            </a:r>
            <a:r>
              <a:rPr lang="en-US" dirty="0" smtClean="0"/>
              <a:t>: Part One</a:t>
            </a:r>
            <a:endParaRPr lang="en-US" dirty="0"/>
          </a:p>
        </p:txBody>
      </p:sp>
      <p:sp>
        <p:nvSpPr>
          <p:cNvPr id="3" name="Content Placeholder 2"/>
          <p:cNvSpPr>
            <a:spLocks noGrp="1"/>
          </p:cNvSpPr>
          <p:nvPr>
            <p:ph idx="1"/>
          </p:nvPr>
        </p:nvSpPr>
        <p:spPr>
          <a:xfrm>
            <a:off x="634973" y="1524000"/>
            <a:ext cx="8223278" cy="4602163"/>
          </a:xfrm>
        </p:spPr>
        <p:txBody>
          <a:bodyPr>
            <a:normAutofit/>
          </a:bodyPr>
          <a:lstStyle/>
          <a:p>
            <a:pPr marL="274320" lvl="1" indent="0">
              <a:buNone/>
            </a:pPr>
            <a:r>
              <a:rPr lang="en-US" sz="2400" dirty="0" smtClean="0"/>
              <a:t>Five areas </a:t>
            </a:r>
            <a:r>
              <a:rPr lang="en-US" sz="2400" dirty="0" smtClean="0">
                <a:solidFill>
                  <a:schemeClr val="tx1"/>
                </a:solidFill>
              </a:rPr>
              <a:t>for</a:t>
            </a:r>
            <a:r>
              <a:rPr lang="en-US" sz="2400" dirty="0" smtClean="0"/>
              <a:t> enhancement and measurement: </a:t>
            </a:r>
          </a:p>
          <a:p>
            <a:pPr lvl="2">
              <a:buFont typeface="Wingdings" charset="2"/>
              <a:buChar char="ü"/>
            </a:pPr>
            <a:r>
              <a:rPr lang="en-GB" sz="2000" dirty="0"/>
              <a:t>e</a:t>
            </a:r>
            <a:r>
              <a:rPr lang="en-GB" sz="2000" dirty="0" smtClean="0"/>
              <a:t>arly </a:t>
            </a:r>
            <a:r>
              <a:rPr lang="en-GB" sz="2000" dirty="0"/>
              <a:t>learning opportunities, </a:t>
            </a:r>
            <a:r>
              <a:rPr lang="en-GB" sz="2000" dirty="0" smtClean="0"/>
              <a:t>language </a:t>
            </a:r>
            <a:r>
              <a:rPr lang="en-GB" sz="2000" dirty="0"/>
              <a:t>at home and school, </a:t>
            </a:r>
            <a:r>
              <a:rPr lang="en-GB" sz="2000" dirty="0" smtClean="0"/>
              <a:t>family </a:t>
            </a:r>
            <a:r>
              <a:rPr lang="en-GB" sz="2000" dirty="0"/>
              <a:t>and community support, </a:t>
            </a:r>
            <a:r>
              <a:rPr lang="en-GB" sz="2000" dirty="0" smtClean="0"/>
              <a:t>quality </a:t>
            </a:r>
            <a:r>
              <a:rPr lang="en-GB" sz="2000" dirty="0"/>
              <a:t>of instruction, </a:t>
            </a:r>
            <a:r>
              <a:rPr lang="en-GB" sz="2000" dirty="0" smtClean="0"/>
              <a:t>learning time. </a:t>
            </a:r>
            <a:endParaRPr lang="en-US" sz="2000" dirty="0"/>
          </a:p>
          <a:p>
            <a:pPr marL="274320" lvl="1" indent="0">
              <a:buNone/>
            </a:pPr>
            <a:r>
              <a:rPr lang="en-US" sz="2400" dirty="0" smtClean="0"/>
              <a:t>Four underlying aspects for bidders to respond to:</a:t>
            </a:r>
          </a:p>
          <a:p>
            <a:pPr lvl="2">
              <a:buFont typeface="Wingdings" charset="2"/>
              <a:buChar char="ü"/>
            </a:pPr>
            <a:r>
              <a:rPr lang="en-US" sz="2000" dirty="0" smtClean="0"/>
              <a:t>the best informants;</a:t>
            </a:r>
          </a:p>
          <a:p>
            <a:pPr lvl="2">
              <a:buFont typeface="Wingdings" charset="2"/>
              <a:buChar char="ü"/>
            </a:pPr>
            <a:r>
              <a:rPr lang="en-US" sz="2000" dirty="0" smtClean="0"/>
              <a:t>the core questionnaires;</a:t>
            </a:r>
          </a:p>
          <a:p>
            <a:pPr lvl="2">
              <a:buFont typeface="Wingdings" charset="2"/>
              <a:buChar char="ü"/>
            </a:pPr>
            <a:r>
              <a:rPr lang="en-US" sz="2000" dirty="0" err="1" smtClean="0"/>
              <a:t>PfD</a:t>
            </a:r>
            <a:r>
              <a:rPr lang="en-US" sz="2000" dirty="0" smtClean="0"/>
              <a:t> and its synergy with national assessments;</a:t>
            </a:r>
          </a:p>
          <a:p>
            <a:pPr lvl="2">
              <a:buFont typeface="Wingdings" charset="2"/>
              <a:buChar char="ü"/>
            </a:pPr>
            <a:r>
              <a:rPr lang="en-US" sz="2000" dirty="0"/>
              <a:t>t</a:t>
            </a:r>
            <a:r>
              <a:rPr lang="en-US" sz="2000" dirty="0" smtClean="0"/>
              <a:t>he collection of data on quality of instruction that are subject specific;</a:t>
            </a:r>
            <a:endParaRPr lang="en-US" sz="2000" dirty="0"/>
          </a:p>
        </p:txBody>
      </p:sp>
    </p:spTree>
    <p:extLst>
      <p:ext uri="{BB962C8B-B14F-4D97-AF65-F5344CB8AC3E}">
        <p14:creationId xmlns:p14="http://schemas.microsoft.com/office/powerpoint/2010/main" val="2299389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300000" cy="1246495"/>
          </a:xfrm>
        </p:spPr>
        <p:txBody>
          <a:bodyPr/>
          <a:lstStyle/>
          <a:p>
            <a:pPr algn="ctr"/>
            <a:r>
              <a:rPr lang="en-GB" sz="2800" b="1" dirty="0" smtClean="0">
                <a:solidFill>
                  <a:srgbClr val="FFFFFF"/>
                </a:solidFill>
                <a:latin typeface="+mn-lt"/>
                <a:ea typeface="+mn-ea"/>
                <a:cs typeface="+mn-cs"/>
              </a:rPr>
              <a:t>PISA for Development</a:t>
            </a:r>
            <a:r>
              <a:rPr lang="en-GB" sz="6000" dirty="0" smtClean="0">
                <a:solidFill>
                  <a:srgbClr val="FFFFFF"/>
                </a:solidFill>
              </a:rPr>
              <a:t/>
            </a:r>
            <a:br>
              <a:rPr lang="en-GB" sz="6000" dirty="0" smtClean="0">
                <a:solidFill>
                  <a:srgbClr val="FFFFFF"/>
                </a:solidFill>
              </a:rPr>
            </a:br>
            <a:endParaRPr lang="en-US" dirty="0"/>
          </a:p>
        </p:txBody>
      </p:sp>
      <p:sp>
        <p:nvSpPr>
          <p:cNvPr id="3" name="Subtitle 2"/>
          <p:cNvSpPr>
            <a:spLocks noGrp="1"/>
          </p:cNvSpPr>
          <p:nvPr>
            <p:ph type="subTitle" idx="1"/>
          </p:nvPr>
        </p:nvSpPr>
        <p:spPr>
          <a:xfrm>
            <a:off x="1368000" y="3805200"/>
            <a:ext cx="6300000" cy="391261"/>
          </a:xfrm>
        </p:spPr>
        <p:txBody>
          <a:bodyPr/>
          <a:lstStyle/>
          <a:p>
            <a:pPr algn="ctr"/>
            <a:r>
              <a:rPr lang="en-US" sz="3600" b="1" dirty="0" smtClean="0">
                <a:solidFill>
                  <a:srgbClr val="FFFF00"/>
                </a:solidFill>
                <a:latin typeface="+mn-lt"/>
              </a:rPr>
              <a:t>General Approach</a:t>
            </a:r>
          </a:p>
        </p:txBody>
      </p:sp>
    </p:spTree>
    <p:extLst>
      <p:ext uri="{BB962C8B-B14F-4D97-AF65-F5344CB8AC3E}">
        <p14:creationId xmlns:p14="http://schemas.microsoft.com/office/powerpoint/2010/main" val="19757963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elements of the </a:t>
            </a:r>
            <a:r>
              <a:rPr lang="en-US" dirty="0" err="1"/>
              <a:t>ToR</a:t>
            </a:r>
            <a:r>
              <a:rPr lang="en-US" dirty="0"/>
              <a:t>: Part </a:t>
            </a:r>
            <a:r>
              <a:rPr lang="en-US" dirty="0" smtClean="0"/>
              <a:t>Two</a:t>
            </a:r>
            <a:endParaRPr lang="en-US" dirty="0"/>
          </a:p>
        </p:txBody>
      </p:sp>
      <p:sp>
        <p:nvSpPr>
          <p:cNvPr id="3" name="Content Placeholder 2"/>
          <p:cNvSpPr>
            <a:spLocks noGrp="1"/>
          </p:cNvSpPr>
          <p:nvPr>
            <p:ph idx="1"/>
          </p:nvPr>
        </p:nvSpPr>
        <p:spPr>
          <a:xfrm>
            <a:off x="284163" y="1350998"/>
            <a:ext cx="8574087" cy="4775166"/>
          </a:xfrm>
        </p:spPr>
        <p:txBody>
          <a:bodyPr>
            <a:normAutofit/>
          </a:bodyPr>
          <a:lstStyle/>
          <a:p>
            <a:pPr marL="274320" lvl="1" indent="0">
              <a:buNone/>
            </a:pPr>
            <a:r>
              <a:rPr lang="en-US" sz="2400" dirty="0" smtClean="0"/>
              <a:t>One area </a:t>
            </a:r>
            <a:r>
              <a:rPr lang="en-US" sz="2400" dirty="0">
                <a:solidFill>
                  <a:schemeClr val="tx1"/>
                </a:solidFill>
              </a:rPr>
              <a:t>for</a:t>
            </a:r>
            <a:r>
              <a:rPr lang="en-US" sz="2400" dirty="0"/>
              <a:t> enhancement and </a:t>
            </a:r>
            <a:r>
              <a:rPr lang="en-US" sz="2400" dirty="0" smtClean="0"/>
              <a:t>measurement: </a:t>
            </a:r>
            <a:endParaRPr lang="en-US" sz="2400" dirty="0"/>
          </a:p>
          <a:p>
            <a:pPr lvl="2">
              <a:buFont typeface="Wingdings" charset="2"/>
              <a:buChar char="ü"/>
            </a:pPr>
            <a:r>
              <a:rPr lang="en-GB" sz="2000" dirty="0" smtClean="0"/>
              <a:t>Student SES </a:t>
            </a:r>
            <a:endParaRPr lang="en-US" sz="2000" dirty="0"/>
          </a:p>
          <a:p>
            <a:pPr marL="274320" lvl="1" indent="0">
              <a:buNone/>
            </a:pPr>
            <a:r>
              <a:rPr lang="en-US" sz="2400" dirty="0"/>
              <a:t>Four underlying </a:t>
            </a:r>
            <a:r>
              <a:rPr lang="en-US" sz="2400" dirty="0" smtClean="0"/>
              <a:t>aspects for bidders to elaborate on:</a:t>
            </a:r>
            <a:endParaRPr lang="en-US" sz="2400" dirty="0"/>
          </a:p>
          <a:p>
            <a:pPr lvl="2">
              <a:lnSpc>
                <a:spcPct val="80000"/>
              </a:lnSpc>
              <a:buFont typeface="Wingdings" charset="2"/>
              <a:buChar char="ü"/>
            </a:pPr>
            <a:r>
              <a:rPr lang="en-US" dirty="0" smtClean="0"/>
              <a:t>offer options to address the extension of SES: </a:t>
            </a:r>
            <a:r>
              <a:rPr lang="en-GB" dirty="0" smtClean="0"/>
              <a:t>adding to </a:t>
            </a:r>
            <a:r>
              <a:rPr lang="en-GB" dirty="0"/>
              <a:t>PISA ESCS </a:t>
            </a:r>
            <a:r>
              <a:rPr lang="en-GB" dirty="0" smtClean="0"/>
              <a:t>more items at </a:t>
            </a:r>
            <a:r>
              <a:rPr lang="en-GB" dirty="0"/>
              <a:t>its lower end </a:t>
            </a:r>
            <a:r>
              <a:rPr lang="en-GB" b="1" i="1" dirty="0" smtClean="0">
                <a:solidFill>
                  <a:schemeClr val="accent1"/>
                </a:solidFill>
              </a:rPr>
              <a:t>and/or </a:t>
            </a:r>
            <a:r>
              <a:rPr lang="en-GB" dirty="0" smtClean="0">
                <a:solidFill>
                  <a:srgbClr val="000000"/>
                </a:solidFill>
              </a:rPr>
              <a:t>develop </a:t>
            </a:r>
            <a:r>
              <a:rPr lang="en-GB" dirty="0">
                <a:solidFill>
                  <a:srgbClr val="000000"/>
                </a:solidFill>
              </a:rPr>
              <a:t>new “poverty-related” </a:t>
            </a:r>
            <a:r>
              <a:rPr lang="en-GB" dirty="0" smtClean="0">
                <a:solidFill>
                  <a:srgbClr val="000000"/>
                </a:solidFill>
              </a:rPr>
              <a:t>measures;</a:t>
            </a:r>
            <a:endParaRPr lang="en-US" dirty="0"/>
          </a:p>
          <a:p>
            <a:pPr lvl="2">
              <a:lnSpc>
                <a:spcPct val="80000"/>
              </a:lnSpc>
              <a:buFont typeface="Wingdings" charset="2"/>
              <a:buChar char="ü"/>
            </a:pPr>
            <a:r>
              <a:rPr lang="en-GB" dirty="0"/>
              <a:t>capture the experiences of different countries regarding their own variables for measuring </a:t>
            </a:r>
            <a:r>
              <a:rPr lang="en-GB" dirty="0" smtClean="0"/>
              <a:t>SES;</a:t>
            </a:r>
            <a:endParaRPr lang="en-US" dirty="0"/>
          </a:p>
          <a:p>
            <a:pPr lvl="2">
              <a:lnSpc>
                <a:spcPct val="80000"/>
              </a:lnSpc>
              <a:buFont typeface="Wingdings" charset="2"/>
              <a:buChar char="ü"/>
            </a:pPr>
            <a:r>
              <a:rPr lang="en-GB" dirty="0"/>
              <a:t>create a global measure of poverty that can be applied consistently across countries for comparative </a:t>
            </a:r>
            <a:r>
              <a:rPr lang="en-GB" dirty="0" smtClean="0"/>
              <a:t>purposes;</a:t>
            </a:r>
          </a:p>
          <a:p>
            <a:pPr lvl="2">
              <a:lnSpc>
                <a:spcPct val="80000"/>
              </a:lnSpc>
              <a:buFont typeface="Wingdings" charset="2"/>
              <a:buChar char="ü"/>
            </a:pPr>
            <a:r>
              <a:rPr lang="en-GB" dirty="0"/>
              <a:t>ensure comparability of results of the project on ESCS </a:t>
            </a:r>
            <a:r>
              <a:rPr lang="en-GB" dirty="0" smtClean="0"/>
              <a:t>scale with international </a:t>
            </a:r>
            <a:r>
              <a:rPr lang="en-GB" dirty="0"/>
              <a:t>results, even if </a:t>
            </a:r>
            <a:r>
              <a:rPr lang="en-GB" dirty="0" smtClean="0"/>
              <a:t>the scale is extended.</a:t>
            </a:r>
            <a:endParaRPr lang="en-GB" sz="3200" dirty="0" smtClean="0"/>
          </a:p>
          <a:p>
            <a:pPr marL="0" indent="0">
              <a:buNone/>
            </a:pPr>
            <a:endParaRPr lang="en-GB" sz="3200" dirty="0" smtClean="0"/>
          </a:p>
        </p:txBody>
      </p:sp>
    </p:spTree>
    <p:extLst>
      <p:ext uri="{BB962C8B-B14F-4D97-AF65-F5344CB8AC3E}">
        <p14:creationId xmlns:p14="http://schemas.microsoft.com/office/powerpoint/2010/main" val="32776107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elements of the </a:t>
            </a:r>
            <a:r>
              <a:rPr lang="en-US" dirty="0" err="1"/>
              <a:t>ToR</a:t>
            </a:r>
            <a:r>
              <a:rPr lang="en-US" dirty="0"/>
              <a:t>: Part Two</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solidFill>
                  <a:srgbClr val="D2533C"/>
                </a:solidFill>
              </a:rPr>
              <a:t>Requirement </a:t>
            </a:r>
            <a:r>
              <a:rPr lang="en-GB" dirty="0">
                <a:solidFill>
                  <a:srgbClr val="D2533C"/>
                </a:solidFill>
              </a:rPr>
              <a:t>for </a:t>
            </a:r>
            <a:r>
              <a:rPr lang="en-GB" dirty="0" smtClean="0">
                <a:solidFill>
                  <a:srgbClr val="D2533C"/>
                </a:solidFill>
              </a:rPr>
              <a:t>bidders: the </a:t>
            </a:r>
            <a:r>
              <a:rPr lang="en-GB" dirty="0">
                <a:solidFill>
                  <a:srgbClr val="D2533C"/>
                </a:solidFill>
              </a:rPr>
              <a:t>measure of socioeconomic status (SES) that is developed must be comparable across participating countries and with the results of PISA international assessment, even if the scales are extended. </a:t>
            </a:r>
            <a:endParaRPr lang="en-GB" dirty="0" smtClean="0">
              <a:solidFill>
                <a:srgbClr val="D2533C"/>
              </a:solidFill>
            </a:endParaRPr>
          </a:p>
          <a:p>
            <a:pPr marL="0" indent="0">
              <a:buNone/>
            </a:pPr>
            <a:r>
              <a:rPr lang="en-GB" dirty="0" smtClean="0"/>
              <a:t>In </a:t>
            </a:r>
            <a:r>
              <a:rPr lang="en-GB" dirty="0"/>
              <a:t>addition, a measure of SES for </a:t>
            </a:r>
            <a:r>
              <a:rPr lang="en-GB" dirty="0" err="1" smtClean="0"/>
              <a:t>PfD</a:t>
            </a:r>
            <a:r>
              <a:rPr lang="en-GB" dirty="0" smtClean="0"/>
              <a:t> </a:t>
            </a:r>
            <a:r>
              <a:rPr lang="en-GB" dirty="0"/>
              <a:t>should be:</a:t>
            </a:r>
          </a:p>
          <a:p>
            <a:pPr lvl="0">
              <a:buFont typeface="Wingdings" charset="2"/>
              <a:buChar char="ü"/>
            </a:pPr>
            <a:r>
              <a:rPr lang="en-GB" sz="2000" dirty="0"/>
              <a:t>a reliable and valid measurement of SES within each </a:t>
            </a:r>
            <a:r>
              <a:rPr lang="en-GB" sz="2000" dirty="0" smtClean="0"/>
              <a:t>country;</a:t>
            </a:r>
            <a:endParaRPr lang="en-GB" sz="2000" dirty="0"/>
          </a:p>
          <a:p>
            <a:pPr lvl="0">
              <a:buFont typeface="Wingdings" charset="2"/>
              <a:buChar char="ü"/>
            </a:pPr>
            <a:r>
              <a:rPr lang="en-GB" sz="2000" dirty="0"/>
              <a:t>a tool for accurate assessment of low levels of SES and </a:t>
            </a:r>
            <a:r>
              <a:rPr lang="en-GB" sz="2000" dirty="0" smtClean="0"/>
              <a:t>poverty; </a:t>
            </a:r>
            <a:r>
              <a:rPr lang="en-GB" sz="2000" dirty="0"/>
              <a:t>within each country and across countries; and</a:t>
            </a:r>
          </a:p>
          <a:p>
            <a:pPr lvl="0">
              <a:buFont typeface="Wingdings" charset="2"/>
              <a:buChar char="ü"/>
            </a:pPr>
            <a:r>
              <a:rPr lang="en-GB" sz="2000" dirty="0"/>
              <a:t>a comparable measure of SES and its variability across </a:t>
            </a:r>
            <a:r>
              <a:rPr lang="en-GB" sz="2000" dirty="0" smtClean="0"/>
              <a:t>countries.</a:t>
            </a:r>
            <a:endParaRPr lang="en-GB" sz="2000" dirty="0"/>
          </a:p>
          <a:p>
            <a:endParaRPr lang="en-GB" dirty="0"/>
          </a:p>
        </p:txBody>
      </p:sp>
    </p:spTree>
    <p:extLst>
      <p:ext uri="{BB962C8B-B14F-4D97-AF65-F5344CB8AC3E}">
        <p14:creationId xmlns:p14="http://schemas.microsoft.com/office/powerpoint/2010/main" val="73106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770"/>
            <a:ext cx="8229600" cy="990600"/>
          </a:xfrm>
        </p:spPr>
        <p:txBody>
          <a:bodyPr>
            <a:normAutofit/>
          </a:bodyPr>
          <a:lstStyle/>
          <a:p>
            <a:r>
              <a:rPr lang="en-US" dirty="0"/>
              <a:t>Key elements of the </a:t>
            </a:r>
            <a:r>
              <a:rPr lang="en-US" dirty="0" err="1"/>
              <a:t>ToR</a:t>
            </a:r>
            <a:r>
              <a:rPr lang="en-US" dirty="0"/>
              <a:t>: </a:t>
            </a:r>
            <a:r>
              <a:rPr lang="en-US" dirty="0" smtClean="0"/>
              <a:t>Part Three</a:t>
            </a:r>
            <a:endParaRPr lang="en-US" dirty="0"/>
          </a:p>
        </p:txBody>
      </p:sp>
      <p:sp>
        <p:nvSpPr>
          <p:cNvPr id="3" name="Content Placeholder 2"/>
          <p:cNvSpPr>
            <a:spLocks noGrp="1"/>
          </p:cNvSpPr>
          <p:nvPr>
            <p:ph idx="1"/>
          </p:nvPr>
        </p:nvSpPr>
        <p:spPr>
          <a:xfrm>
            <a:off x="531091" y="1294330"/>
            <a:ext cx="8327159" cy="4602163"/>
          </a:xfrm>
        </p:spPr>
        <p:txBody>
          <a:bodyPr>
            <a:normAutofit/>
          </a:bodyPr>
          <a:lstStyle/>
          <a:p>
            <a:pPr marL="274320" lvl="1" indent="0">
              <a:buNone/>
            </a:pPr>
            <a:r>
              <a:rPr lang="en-US" sz="2400" dirty="0"/>
              <a:t>A</a:t>
            </a:r>
            <a:r>
              <a:rPr lang="en-US" sz="2400" dirty="0" smtClean="0"/>
              <a:t>rea </a:t>
            </a:r>
            <a:r>
              <a:rPr lang="en-US" sz="2400" dirty="0"/>
              <a:t>for enhancement and measurement </a:t>
            </a:r>
          </a:p>
          <a:p>
            <a:pPr lvl="2">
              <a:buFont typeface="Wingdings" charset="2"/>
              <a:buChar char="ü"/>
            </a:pPr>
            <a:r>
              <a:rPr lang="en-GB" sz="2000" dirty="0"/>
              <a:t>Measuring </a:t>
            </a:r>
            <a:r>
              <a:rPr lang="en-US" sz="2000" dirty="0" smtClean="0"/>
              <a:t>school resources</a:t>
            </a:r>
            <a:endParaRPr lang="en-US" sz="2000" dirty="0"/>
          </a:p>
          <a:p>
            <a:pPr marL="0" indent="0">
              <a:buNone/>
            </a:pPr>
            <a:r>
              <a:rPr lang="en-GB" dirty="0" smtClean="0">
                <a:solidFill>
                  <a:srgbClr val="FF0000"/>
                </a:solidFill>
              </a:rPr>
              <a:t>OECD </a:t>
            </a:r>
            <a:r>
              <a:rPr lang="en-GB" dirty="0">
                <a:solidFill>
                  <a:srgbClr val="FF0000"/>
                </a:solidFill>
              </a:rPr>
              <a:t>and participating countries agreed on the need to integrate the PISA questions with </a:t>
            </a:r>
            <a:r>
              <a:rPr lang="en-GB" dirty="0" smtClean="0">
                <a:solidFill>
                  <a:srgbClr val="FF0000"/>
                </a:solidFill>
              </a:rPr>
              <a:t>few </a:t>
            </a:r>
            <a:r>
              <a:rPr lang="en-GB" dirty="0">
                <a:solidFill>
                  <a:srgbClr val="FF0000"/>
                </a:solidFill>
              </a:rPr>
              <a:t>new measures on school resources that provided data on basic services, didactic </a:t>
            </a:r>
            <a:r>
              <a:rPr lang="en-GB" dirty="0" smtClean="0">
                <a:solidFill>
                  <a:srgbClr val="FF0000"/>
                </a:solidFill>
              </a:rPr>
              <a:t>facilities, </a:t>
            </a:r>
            <a:r>
              <a:rPr lang="en-GB" dirty="0">
                <a:solidFill>
                  <a:srgbClr val="FF0000"/>
                </a:solidFill>
              </a:rPr>
              <a:t>and didactic materials</a:t>
            </a:r>
            <a:r>
              <a:rPr lang="en-GB" dirty="0" smtClean="0">
                <a:solidFill>
                  <a:srgbClr val="FF0000"/>
                </a:solidFill>
              </a:rPr>
              <a:t>. </a:t>
            </a:r>
          </a:p>
          <a:p>
            <a:pPr marL="0" indent="0">
              <a:buNone/>
            </a:pPr>
            <a:r>
              <a:rPr lang="en-GB" dirty="0" smtClean="0"/>
              <a:t>The bidders should enhance the PISA tools to capture:</a:t>
            </a:r>
          </a:p>
          <a:p>
            <a:pPr>
              <a:buFont typeface="Wingdings" charset="2"/>
              <a:buChar char="ü"/>
            </a:pPr>
            <a:r>
              <a:rPr lang="en-GB" dirty="0"/>
              <a:t>a</a:t>
            </a:r>
            <a:r>
              <a:rPr lang="en-GB" dirty="0" smtClean="0"/>
              <a:t>vailability</a:t>
            </a:r>
            <a:r>
              <a:rPr lang="en-GB" dirty="0"/>
              <a:t>, conditions, and use of basic services, didactic </a:t>
            </a:r>
            <a:r>
              <a:rPr lang="en-GB" dirty="0" smtClean="0"/>
              <a:t>facilities, </a:t>
            </a:r>
            <a:r>
              <a:rPr lang="en-GB" dirty="0"/>
              <a:t>and didactic </a:t>
            </a:r>
            <a:r>
              <a:rPr lang="en-GB" dirty="0" smtClean="0"/>
              <a:t>materials; </a:t>
            </a:r>
            <a:endParaRPr lang="en-GB" dirty="0"/>
          </a:p>
          <a:p>
            <a:pPr>
              <a:buFont typeface="Wingdings" charset="2"/>
              <a:buChar char="ü"/>
            </a:pPr>
            <a:r>
              <a:rPr lang="en-GB" dirty="0"/>
              <a:t>c</a:t>
            </a:r>
            <a:r>
              <a:rPr lang="en-GB" dirty="0" smtClean="0"/>
              <a:t>onditions and quality of school infrastructure;</a:t>
            </a:r>
            <a:endParaRPr lang="en-GB" dirty="0"/>
          </a:p>
          <a:p>
            <a:pPr>
              <a:buFont typeface="Wingdings" charset="2"/>
              <a:buChar char="ü"/>
            </a:pPr>
            <a:r>
              <a:rPr lang="en-GB" dirty="0"/>
              <a:t>s</a:t>
            </a:r>
            <a:r>
              <a:rPr lang="en-GB" dirty="0" smtClean="0"/>
              <a:t>chool infrastructural features, services, and safety.</a:t>
            </a:r>
            <a:endParaRPr lang="en-GB" dirty="0"/>
          </a:p>
          <a:p>
            <a:pPr marL="0" indent="0">
              <a:buNone/>
            </a:pPr>
            <a:endParaRPr lang="en-US" dirty="0"/>
          </a:p>
          <a:p>
            <a:endParaRPr lang="en-US" dirty="0"/>
          </a:p>
        </p:txBody>
      </p:sp>
    </p:spTree>
    <p:extLst>
      <p:ext uri="{BB962C8B-B14F-4D97-AF65-F5344CB8AC3E}">
        <p14:creationId xmlns:p14="http://schemas.microsoft.com/office/powerpoint/2010/main" val="7091648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elements of the </a:t>
            </a:r>
            <a:r>
              <a:rPr lang="en-US" dirty="0" err="1"/>
              <a:t>ToR</a:t>
            </a:r>
            <a:r>
              <a:rPr lang="en-US" dirty="0"/>
              <a:t>: Part Three</a:t>
            </a:r>
            <a:endParaRPr lang="en-GB" dirty="0"/>
          </a:p>
        </p:txBody>
      </p:sp>
      <p:sp>
        <p:nvSpPr>
          <p:cNvPr id="3" name="Content Placeholder 2"/>
          <p:cNvSpPr>
            <a:spLocks noGrp="1"/>
          </p:cNvSpPr>
          <p:nvPr>
            <p:ph idx="1"/>
          </p:nvPr>
        </p:nvSpPr>
        <p:spPr/>
        <p:txBody>
          <a:bodyPr>
            <a:normAutofit/>
          </a:bodyPr>
          <a:lstStyle/>
          <a:p>
            <a:pPr marL="0" lvl="1" indent="0">
              <a:buNone/>
            </a:pPr>
            <a:r>
              <a:rPr lang="en-GB" sz="3200" dirty="0" smtClean="0"/>
              <a:t>Expectations and challenges: </a:t>
            </a:r>
          </a:p>
          <a:p>
            <a:pPr lvl="1">
              <a:buFont typeface="Wingdings" charset="2"/>
              <a:buChar char="ü"/>
            </a:pPr>
            <a:r>
              <a:rPr lang="en-GB" sz="2800" dirty="0" smtClean="0"/>
              <a:t>Bidders should </a:t>
            </a:r>
            <a:r>
              <a:rPr lang="en-GB" sz="2800" dirty="0"/>
              <a:t>propose viable options for maintaining comparability with the main PISA instruments where essentially the same construct is being measured. </a:t>
            </a:r>
            <a:r>
              <a:rPr lang="en-GB" sz="2800" dirty="0" smtClean="0"/>
              <a:t>They should </a:t>
            </a:r>
            <a:r>
              <a:rPr lang="en-GB" sz="2800" dirty="0"/>
              <a:t>therefore explain the extent to which their proposal will achieve this.</a:t>
            </a:r>
          </a:p>
          <a:p>
            <a:pPr>
              <a:buFont typeface="Wingdings" charset="2"/>
              <a:buChar char="ü"/>
            </a:pPr>
            <a:endParaRPr lang="en-GB" dirty="0" smtClean="0"/>
          </a:p>
          <a:p>
            <a:pPr lvl="1">
              <a:buFont typeface="Wingdings" charset="2"/>
              <a:buChar char="ü"/>
            </a:pPr>
            <a:endParaRPr lang="en-GB" dirty="0"/>
          </a:p>
        </p:txBody>
      </p:sp>
    </p:spTree>
    <p:extLst>
      <p:ext uri="{BB962C8B-B14F-4D97-AF65-F5344CB8AC3E}">
        <p14:creationId xmlns:p14="http://schemas.microsoft.com/office/powerpoint/2010/main" val="35147685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8678"/>
            <a:ext cx="8229600" cy="5558322"/>
          </a:xfrm>
        </p:spPr>
        <p:txBody>
          <a:bodyPr/>
          <a:lstStyle/>
          <a:p>
            <a:pPr marL="342900" lvl="1" indent="-342900">
              <a:buFont typeface="Wingdings" charset="2"/>
              <a:buChar char="ü"/>
            </a:pPr>
            <a:r>
              <a:rPr lang="en-GB" sz="2800" dirty="0" smtClean="0"/>
              <a:t>Bidders should explain how to </a:t>
            </a:r>
            <a:r>
              <a:rPr lang="en-GB" sz="2800" dirty="0"/>
              <a:t>capitalise on potential synergies in data collection with on-going </a:t>
            </a:r>
            <a:r>
              <a:rPr lang="en-GB" sz="2800" dirty="0" smtClean="0"/>
              <a:t>national/international assessments</a:t>
            </a:r>
          </a:p>
          <a:p>
            <a:pPr marL="0" lvl="1" indent="0">
              <a:buNone/>
            </a:pPr>
            <a:r>
              <a:rPr lang="en-GB" sz="2800" dirty="0"/>
              <a:t>a</a:t>
            </a:r>
            <a:r>
              <a:rPr lang="en-GB" sz="2800" dirty="0" smtClean="0"/>
              <a:t>nd</a:t>
            </a:r>
            <a:endParaRPr lang="en-GB" sz="2400" dirty="0"/>
          </a:p>
          <a:p>
            <a:pPr>
              <a:buFont typeface="Wingdings" charset="2"/>
              <a:buChar char="ü"/>
            </a:pPr>
            <a:r>
              <a:rPr lang="en-GB" sz="2800" dirty="0"/>
              <a:t>t</a:t>
            </a:r>
            <a:r>
              <a:rPr lang="en-GB" sz="2800" dirty="0" smtClean="0"/>
              <a:t>hey should identify </a:t>
            </a:r>
            <a:r>
              <a:rPr lang="en-GB" sz="2800" dirty="0"/>
              <a:t>who </a:t>
            </a:r>
            <a:r>
              <a:rPr lang="en-GB" sz="2800" dirty="0" smtClean="0"/>
              <a:t>are </a:t>
            </a:r>
            <a:r>
              <a:rPr lang="en-GB" sz="2800" dirty="0"/>
              <a:t>the optimal respondents about availability, conditions, and use of basic services, didactic </a:t>
            </a:r>
            <a:r>
              <a:rPr lang="en-GB" sz="2800" dirty="0" smtClean="0"/>
              <a:t>facilities, </a:t>
            </a:r>
            <a:r>
              <a:rPr lang="en-GB" sz="2800" dirty="0"/>
              <a:t>and didactic materials. </a:t>
            </a:r>
            <a:endParaRPr lang="en-GB" sz="2800" dirty="0" smtClean="0"/>
          </a:p>
          <a:p>
            <a:pPr lvl="1">
              <a:buFont typeface="Wingdings" charset="2"/>
              <a:buChar char="²"/>
            </a:pPr>
            <a:r>
              <a:rPr lang="en-GB" dirty="0" smtClean="0"/>
              <a:t>Note: this </a:t>
            </a:r>
            <a:r>
              <a:rPr lang="en-GB" dirty="0"/>
              <a:t>issue relates to the broader discussion on the extension of PISA core questionnaires to accommodate teacher or parent questionnaires (see later)</a:t>
            </a:r>
            <a:r>
              <a:rPr lang="en-GB" dirty="0" smtClean="0"/>
              <a:t>.</a:t>
            </a:r>
          </a:p>
          <a:p>
            <a:endParaRPr lang="en-US" dirty="0"/>
          </a:p>
        </p:txBody>
      </p:sp>
    </p:spTree>
    <p:extLst>
      <p:ext uri="{BB962C8B-B14F-4D97-AF65-F5344CB8AC3E}">
        <p14:creationId xmlns:p14="http://schemas.microsoft.com/office/powerpoint/2010/main" val="28942072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Expectations:</a:t>
            </a:r>
            <a:endParaRPr lang="en-US" dirty="0"/>
          </a:p>
        </p:txBody>
      </p:sp>
      <p:sp>
        <p:nvSpPr>
          <p:cNvPr id="3" name="Content Placeholder 2"/>
          <p:cNvSpPr>
            <a:spLocks noGrp="1"/>
          </p:cNvSpPr>
          <p:nvPr>
            <p:ph idx="1"/>
          </p:nvPr>
        </p:nvSpPr>
        <p:spPr>
          <a:xfrm>
            <a:off x="284163" y="1660751"/>
            <a:ext cx="8574087" cy="3992563"/>
          </a:xfrm>
        </p:spPr>
        <p:txBody>
          <a:bodyPr>
            <a:normAutofit/>
          </a:bodyPr>
          <a:lstStyle/>
          <a:p>
            <a:pPr marL="0" indent="0">
              <a:buNone/>
            </a:pPr>
            <a:r>
              <a:rPr lang="en-GB" dirty="0" smtClean="0">
                <a:solidFill>
                  <a:schemeClr val="tx2"/>
                </a:solidFill>
              </a:rPr>
              <a:t>Bidders should provide a detailed account of:</a:t>
            </a:r>
          </a:p>
          <a:p>
            <a:pPr>
              <a:buFont typeface="Wingdings" charset="2"/>
              <a:buChar char="ü"/>
            </a:pPr>
            <a:r>
              <a:rPr lang="en-GB" dirty="0" smtClean="0"/>
              <a:t>the </a:t>
            </a:r>
            <a:r>
              <a:rPr lang="en-GB" dirty="0"/>
              <a:t>methods proposed to measures of SES and school resources, as well as to conduct pilot testing for the revised </a:t>
            </a:r>
            <a:r>
              <a:rPr lang="en-GB" dirty="0" smtClean="0"/>
              <a:t>questionnaires; </a:t>
            </a:r>
          </a:p>
          <a:p>
            <a:pPr>
              <a:buFont typeface="Wingdings" charset="2"/>
              <a:buChar char="ü"/>
            </a:pPr>
            <a:r>
              <a:rPr lang="en-GB" dirty="0">
                <a:solidFill>
                  <a:srgbClr val="292934"/>
                </a:solidFill>
              </a:rPr>
              <a:t>t</a:t>
            </a:r>
            <a:r>
              <a:rPr lang="en-GB" dirty="0" smtClean="0">
                <a:solidFill>
                  <a:srgbClr val="292934"/>
                </a:solidFill>
              </a:rPr>
              <a:t>he strategies </a:t>
            </a:r>
            <a:r>
              <a:rPr lang="en-GB" dirty="0">
                <a:solidFill>
                  <a:srgbClr val="292934"/>
                </a:solidFill>
              </a:rPr>
              <a:t>to deal with the </a:t>
            </a:r>
            <a:r>
              <a:rPr lang="en-GB" dirty="0" smtClean="0">
                <a:solidFill>
                  <a:srgbClr val="292934"/>
                </a:solidFill>
              </a:rPr>
              <a:t>challenges </a:t>
            </a:r>
            <a:r>
              <a:rPr lang="en-GB" dirty="0">
                <a:solidFill>
                  <a:srgbClr val="292934"/>
                </a:solidFill>
              </a:rPr>
              <a:t>associated with pilot </a:t>
            </a:r>
            <a:r>
              <a:rPr lang="en-GB" dirty="0" smtClean="0">
                <a:solidFill>
                  <a:srgbClr val="292934"/>
                </a:solidFill>
              </a:rPr>
              <a:t>testing, </a:t>
            </a:r>
            <a:r>
              <a:rPr lang="en-GB" dirty="0">
                <a:solidFill>
                  <a:srgbClr val="292934"/>
                </a:solidFill>
              </a:rPr>
              <a:t>obtaining reliable and valid data from school administrators, and integrating the new content into the current PISA framework</a:t>
            </a:r>
            <a:r>
              <a:rPr lang="en-GB" dirty="0" smtClean="0">
                <a:solidFill>
                  <a:srgbClr val="292934"/>
                </a:solidFill>
              </a:rPr>
              <a:t>.</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8942728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Expectations (continued)</a:t>
            </a:r>
            <a:endParaRPr lang="en-US" dirty="0"/>
          </a:p>
        </p:txBody>
      </p:sp>
      <p:sp>
        <p:nvSpPr>
          <p:cNvPr id="3" name="Content Placeholder 2"/>
          <p:cNvSpPr>
            <a:spLocks noGrp="1"/>
          </p:cNvSpPr>
          <p:nvPr>
            <p:ph idx="1"/>
          </p:nvPr>
        </p:nvSpPr>
        <p:spPr>
          <a:xfrm>
            <a:off x="488441" y="2133600"/>
            <a:ext cx="8369810" cy="3992563"/>
          </a:xfrm>
        </p:spPr>
        <p:txBody>
          <a:bodyPr/>
          <a:lstStyle/>
          <a:p>
            <a:pPr marL="0" indent="0">
              <a:buNone/>
            </a:pPr>
            <a:r>
              <a:rPr lang="en-GB" dirty="0">
                <a:solidFill>
                  <a:schemeClr val="tx2"/>
                </a:solidFill>
              </a:rPr>
              <a:t>Bidders should provide a detailed account </a:t>
            </a:r>
            <a:r>
              <a:rPr lang="en-GB" dirty="0" smtClean="0">
                <a:solidFill>
                  <a:schemeClr val="tx2"/>
                </a:solidFill>
              </a:rPr>
              <a:t>of how to:</a:t>
            </a:r>
            <a:endParaRPr lang="en-US" dirty="0" smtClean="0">
              <a:solidFill>
                <a:schemeClr val="tx2"/>
              </a:solidFill>
            </a:endParaRPr>
          </a:p>
          <a:p>
            <a:pPr>
              <a:buFont typeface="Wingdings" charset="2"/>
              <a:buChar char="ü"/>
            </a:pPr>
            <a:r>
              <a:rPr lang="en-US" dirty="0" smtClean="0">
                <a:solidFill>
                  <a:srgbClr val="292934"/>
                </a:solidFill>
              </a:rPr>
              <a:t>ensure international comparability once new measures are introduced;</a:t>
            </a:r>
          </a:p>
          <a:p>
            <a:pPr>
              <a:buFont typeface="Wingdings" charset="2"/>
              <a:buChar char="ü"/>
            </a:pPr>
            <a:r>
              <a:rPr lang="en-US" dirty="0" smtClean="0">
                <a:solidFill>
                  <a:srgbClr val="292934"/>
                </a:solidFill>
              </a:rPr>
              <a:t>maintain </a:t>
            </a:r>
            <a:r>
              <a:rPr lang="en-US" dirty="0">
                <a:solidFill>
                  <a:srgbClr val="292934"/>
                </a:solidFill>
              </a:rPr>
              <a:t>comparability with PISA current </a:t>
            </a:r>
            <a:r>
              <a:rPr lang="en-US" dirty="0" smtClean="0">
                <a:solidFill>
                  <a:srgbClr val="292934"/>
                </a:solidFill>
              </a:rPr>
              <a:t>measures;</a:t>
            </a:r>
            <a:endParaRPr lang="en-US" dirty="0">
              <a:solidFill>
                <a:srgbClr val="292934"/>
              </a:solidFill>
            </a:endParaRPr>
          </a:p>
          <a:p>
            <a:pPr>
              <a:buFont typeface="Wingdings" charset="2"/>
              <a:buChar char="ü"/>
            </a:pPr>
            <a:r>
              <a:rPr lang="en-US" dirty="0" smtClean="0">
                <a:solidFill>
                  <a:srgbClr val="292934"/>
                </a:solidFill>
              </a:rPr>
              <a:t>allow </a:t>
            </a:r>
            <a:r>
              <a:rPr lang="en-US" dirty="0">
                <a:solidFill>
                  <a:srgbClr val="292934"/>
                </a:solidFill>
              </a:rPr>
              <a:t>nationally relevant </a:t>
            </a:r>
            <a:r>
              <a:rPr lang="en-US" dirty="0" smtClean="0">
                <a:solidFill>
                  <a:srgbClr val="292934"/>
                </a:solidFill>
              </a:rPr>
              <a:t>analyses;</a:t>
            </a:r>
            <a:endParaRPr lang="en-US" dirty="0">
              <a:solidFill>
                <a:srgbClr val="292934"/>
              </a:solidFill>
            </a:endParaRPr>
          </a:p>
          <a:p>
            <a:pPr>
              <a:buFont typeface="Wingdings" charset="2"/>
              <a:buChar char="ü"/>
            </a:pPr>
            <a:r>
              <a:rPr lang="en-US" dirty="0" smtClean="0">
                <a:solidFill>
                  <a:srgbClr val="292934"/>
                </a:solidFill>
              </a:rPr>
              <a:t>provide </a:t>
            </a:r>
            <a:r>
              <a:rPr lang="en-US" dirty="0">
                <a:solidFill>
                  <a:srgbClr val="292934"/>
                </a:solidFill>
              </a:rPr>
              <a:t>data that inform of equity and </a:t>
            </a:r>
            <a:r>
              <a:rPr lang="en-US" dirty="0" smtClean="0">
                <a:solidFill>
                  <a:srgbClr val="292934"/>
                </a:solidFill>
              </a:rPr>
              <a:t>equality.</a:t>
            </a:r>
            <a:endParaRPr lang="en-US" dirty="0">
              <a:solidFill>
                <a:srgbClr val="292934"/>
              </a:solidFill>
            </a:endParaRPr>
          </a:p>
        </p:txBody>
      </p:sp>
    </p:spTree>
    <p:extLst>
      <p:ext uri="{BB962C8B-B14F-4D97-AF65-F5344CB8AC3E}">
        <p14:creationId xmlns:p14="http://schemas.microsoft.com/office/powerpoint/2010/main" val="18045293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28" y="357770"/>
            <a:ext cx="8538172" cy="990600"/>
          </a:xfrm>
        </p:spPr>
        <p:txBody>
          <a:bodyPr>
            <a:normAutofit fontScale="90000"/>
          </a:bodyPr>
          <a:lstStyle/>
          <a:p>
            <a:r>
              <a:rPr lang="en-US" dirty="0" smtClean="0"/>
              <a:t>Expanding on questionnaires and informants. Three questions for the bidders</a:t>
            </a:r>
            <a:endParaRPr lang="en-US" dirty="0"/>
          </a:p>
        </p:txBody>
      </p:sp>
      <p:sp>
        <p:nvSpPr>
          <p:cNvPr id="3" name="Content Placeholder 2"/>
          <p:cNvSpPr>
            <a:spLocks noGrp="1"/>
          </p:cNvSpPr>
          <p:nvPr>
            <p:ph idx="1"/>
          </p:nvPr>
        </p:nvSpPr>
        <p:spPr>
          <a:xfrm>
            <a:off x="491067" y="1756296"/>
            <a:ext cx="8367183" cy="4369867"/>
          </a:xfrm>
        </p:spPr>
        <p:txBody>
          <a:bodyPr>
            <a:normAutofit/>
          </a:bodyPr>
          <a:lstStyle/>
          <a:p>
            <a:pPr marL="0" indent="0">
              <a:buNone/>
            </a:pPr>
            <a:r>
              <a:rPr lang="en-GB" dirty="0">
                <a:solidFill>
                  <a:schemeClr val="tx2"/>
                </a:solidFill>
              </a:rPr>
              <a:t>Currently PISA assesses </a:t>
            </a:r>
            <a:r>
              <a:rPr lang="en-GB" dirty="0" smtClean="0">
                <a:solidFill>
                  <a:schemeClr val="tx2"/>
                </a:solidFill>
              </a:rPr>
              <a:t>students </a:t>
            </a:r>
            <a:r>
              <a:rPr lang="en-GB" dirty="0">
                <a:solidFill>
                  <a:schemeClr val="tx2"/>
                </a:solidFill>
              </a:rPr>
              <a:t>and </a:t>
            </a:r>
            <a:r>
              <a:rPr lang="en-GB" dirty="0" smtClean="0">
                <a:solidFill>
                  <a:schemeClr val="tx2"/>
                </a:solidFill>
              </a:rPr>
              <a:t>schools with two core questionnaires (student and school); parent </a:t>
            </a:r>
            <a:r>
              <a:rPr lang="en-GB" dirty="0">
                <a:solidFill>
                  <a:schemeClr val="tx2"/>
                </a:solidFill>
              </a:rPr>
              <a:t>and </a:t>
            </a:r>
            <a:r>
              <a:rPr lang="en-GB" dirty="0" smtClean="0">
                <a:solidFill>
                  <a:schemeClr val="tx2"/>
                </a:solidFill>
              </a:rPr>
              <a:t>teacher questionnaires are optional.</a:t>
            </a:r>
            <a:endParaRPr lang="en-US" dirty="0">
              <a:solidFill>
                <a:schemeClr val="tx2"/>
              </a:solidFill>
            </a:endParaRPr>
          </a:p>
          <a:p>
            <a:pPr marL="457200" indent="-457200">
              <a:buFont typeface="+mj-lt"/>
              <a:buAutoNum type="arabicPeriod"/>
            </a:pPr>
            <a:r>
              <a:rPr lang="en-US" dirty="0" smtClean="0"/>
              <a:t>Given the 7 themes that need to be captured in </a:t>
            </a:r>
            <a:r>
              <a:rPr lang="en-US" dirty="0" err="1" smtClean="0"/>
              <a:t>PfD</a:t>
            </a:r>
            <a:r>
              <a:rPr lang="en-US" dirty="0" smtClean="0"/>
              <a:t>, are the core questionnaires enough?</a:t>
            </a:r>
          </a:p>
          <a:p>
            <a:pPr marL="457200" indent="-457200">
              <a:buFont typeface="+mj-lt"/>
              <a:buAutoNum type="arabicPeriod"/>
            </a:pPr>
            <a:r>
              <a:rPr lang="en-US" dirty="0" smtClean="0"/>
              <a:t>If new questionnaires have to be introduced, what should they be?</a:t>
            </a:r>
            <a:r>
              <a:rPr lang="en-US" dirty="0"/>
              <a:t> </a:t>
            </a:r>
            <a:r>
              <a:rPr lang="en-US" dirty="0" smtClean="0"/>
              <a:t>Why?</a:t>
            </a:r>
          </a:p>
          <a:p>
            <a:pPr marL="457200" indent="-457200">
              <a:buFont typeface="+mj-lt"/>
              <a:buAutoNum type="arabicPeriod"/>
            </a:pPr>
            <a:r>
              <a:rPr lang="en-US" dirty="0" smtClean="0">
                <a:solidFill>
                  <a:schemeClr val="tx1"/>
                </a:solidFill>
              </a:rPr>
              <a:t>Should any of </a:t>
            </a:r>
            <a:r>
              <a:rPr lang="en-US" dirty="0" smtClean="0"/>
              <a:t>the core questionnaires be dropped? Why?</a:t>
            </a:r>
          </a:p>
        </p:txBody>
      </p:sp>
    </p:spTree>
    <p:extLst>
      <p:ext uri="{BB962C8B-B14F-4D97-AF65-F5344CB8AC3E}">
        <p14:creationId xmlns:p14="http://schemas.microsoft.com/office/powerpoint/2010/main" val="4937108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790"/>
            <a:ext cx="8229600" cy="990600"/>
          </a:xfrm>
        </p:spPr>
        <p:txBody>
          <a:bodyPr>
            <a:normAutofit/>
          </a:bodyPr>
          <a:lstStyle/>
          <a:p>
            <a:r>
              <a:rPr lang="en-US" dirty="0" smtClean="0"/>
              <a:t>More specific questions:</a:t>
            </a:r>
            <a:endParaRPr lang="en-US" dirty="0"/>
          </a:p>
        </p:txBody>
      </p:sp>
      <p:sp>
        <p:nvSpPr>
          <p:cNvPr id="3" name="Content Placeholder 2"/>
          <p:cNvSpPr>
            <a:spLocks noGrp="1"/>
          </p:cNvSpPr>
          <p:nvPr>
            <p:ph idx="1"/>
          </p:nvPr>
        </p:nvSpPr>
        <p:spPr>
          <a:xfrm>
            <a:off x="488950" y="1524001"/>
            <a:ext cx="8197850" cy="4129314"/>
          </a:xfrm>
        </p:spPr>
        <p:txBody>
          <a:bodyPr>
            <a:normAutofit/>
          </a:bodyPr>
          <a:lstStyle/>
          <a:p>
            <a:pPr lvl="0">
              <a:buFont typeface="Wingdings" charset="2"/>
              <a:buChar char="ü"/>
            </a:pPr>
            <a:r>
              <a:rPr lang="en-GB" dirty="0" smtClean="0"/>
              <a:t>Who </a:t>
            </a:r>
            <a:r>
              <a:rPr lang="en-GB" dirty="0"/>
              <a:t>are the best informants </a:t>
            </a:r>
            <a:r>
              <a:rPr lang="en-GB" dirty="0" smtClean="0"/>
              <a:t>for the 7 themes?</a:t>
            </a:r>
          </a:p>
          <a:p>
            <a:pPr>
              <a:buFont typeface="Wingdings" charset="2"/>
              <a:buChar char="ü"/>
            </a:pPr>
            <a:r>
              <a:rPr lang="en-GB" dirty="0"/>
              <a:t>How can bidders </a:t>
            </a:r>
            <a:r>
              <a:rPr lang="en-GB" dirty="0" smtClean="0"/>
              <a:t>insure that the informants provide effectively their information? </a:t>
            </a:r>
          </a:p>
          <a:p>
            <a:pPr>
              <a:buFont typeface="Wingdings" charset="2"/>
              <a:buChar char="ü"/>
            </a:pPr>
            <a:r>
              <a:rPr lang="en-GB" dirty="0" smtClean="0"/>
              <a:t>How do bidders ensure that </a:t>
            </a:r>
            <a:r>
              <a:rPr lang="en-GB" dirty="0"/>
              <a:t>the current PISA questions and the </a:t>
            </a:r>
            <a:r>
              <a:rPr lang="en-GB" dirty="0" smtClean="0"/>
              <a:t>new questions </a:t>
            </a:r>
            <a:r>
              <a:rPr lang="en-GB" dirty="0"/>
              <a:t>are relevant for the partner countries</a:t>
            </a:r>
            <a:r>
              <a:rPr lang="en-GB" dirty="0" smtClean="0"/>
              <a:t>?</a:t>
            </a:r>
          </a:p>
          <a:p>
            <a:pPr lvl="0">
              <a:buFont typeface="Wingdings" charset="2"/>
              <a:buChar char="ü"/>
            </a:pPr>
            <a:r>
              <a:rPr lang="en-GB" dirty="0"/>
              <a:t>How do bidders plan on collecting data on quality of instruction that are subject-specific?</a:t>
            </a:r>
          </a:p>
          <a:p>
            <a:pPr>
              <a:buFont typeface="Wingdings" charset="2"/>
              <a:buChar char="ü"/>
            </a:pPr>
            <a:r>
              <a:rPr lang="en-GB" dirty="0" smtClean="0"/>
              <a:t>How </a:t>
            </a:r>
            <a:r>
              <a:rPr lang="en-GB" dirty="0"/>
              <a:t>do bidders propose to capture students’ learning time, in and out of school? </a:t>
            </a:r>
            <a:endParaRPr lang="en-GB" dirty="0" smtClean="0"/>
          </a:p>
          <a:p>
            <a:endParaRPr lang="en-GB" dirty="0" smtClean="0"/>
          </a:p>
          <a:p>
            <a:endParaRPr lang="en-US" sz="2000" dirty="0"/>
          </a:p>
          <a:p>
            <a:pPr lvl="0"/>
            <a:endParaRPr lang="en-GB" dirty="0" smtClean="0"/>
          </a:p>
        </p:txBody>
      </p:sp>
    </p:spTree>
    <p:extLst>
      <p:ext uri="{BB962C8B-B14F-4D97-AF65-F5344CB8AC3E}">
        <p14:creationId xmlns:p14="http://schemas.microsoft.com/office/powerpoint/2010/main" val="11199619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Informants</a:t>
            </a:r>
            <a:endParaRPr lang="en-US" dirty="0"/>
          </a:p>
        </p:txBody>
      </p:sp>
      <p:sp>
        <p:nvSpPr>
          <p:cNvPr id="3" name="Content Placeholder 2"/>
          <p:cNvSpPr>
            <a:spLocks noGrp="1"/>
          </p:cNvSpPr>
          <p:nvPr>
            <p:ph idx="1"/>
          </p:nvPr>
        </p:nvSpPr>
        <p:spPr>
          <a:xfrm>
            <a:off x="284163" y="1563554"/>
            <a:ext cx="8574087" cy="3992563"/>
          </a:xfrm>
        </p:spPr>
        <p:txBody>
          <a:bodyPr>
            <a:normAutofit fontScale="92500" lnSpcReduction="20000"/>
          </a:bodyPr>
          <a:lstStyle/>
          <a:p>
            <a:pPr marL="0" indent="0">
              <a:buNone/>
            </a:pPr>
            <a:r>
              <a:rPr lang="en-GB" dirty="0">
                <a:solidFill>
                  <a:schemeClr val="tx2"/>
                </a:solidFill>
              </a:rPr>
              <a:t>The bidders should </a:t>
            </a:r>
            <a:r>
              <a:rPr lang="en-GB" dirty="0" smtClean="0">
                <a:solidFill>
                  <a:schemeClr val="tx2"/>
                </a:solidFill>
              </a:rPr>
              <a:t>discuss the rationale for choosing their informants and </a:t>
            </a:r>
            <a:r>
              <a:rPr lang="en-GB" dirty="0">
                <a:solidFill>
                  <a:schemeClr val="tx2"/>
                </a:solidFill>
              </a:rPr>
              <a:t>the need for expanding the set of core </a:t>
            </a:r>
            <a:r>
              <a:rPr lang="en-GB" dirty="0" smtClean="0">
                <a:solidFill>
                  <a:schemeClr val="tx2"/>
                </a:solidFill>
              </a:rPr>
              <a:t>questionnaire to guarantee: </a:t>
            </a:r>
            <a:endParaRPr lang="en-US" dirty="0">
              <a:solidFill>
                <a:schemeClr val="tx2"/>
              </a:solidFill>
            </a:endParaRPr>
          </a:p>
          <a:p>
            <a:pPr lvl="0">
              <a:buFont typeface="Wingdings" charset="2"/>
              <a:buChar char="ü"/>
            </a:pPr>
            <a:r>
              <a:rPr lang="en-GB" dirty="0"/>
              <a:t>l</a:t>
            </a:r>
            <a:r>
              <a:rPr lang="en-GB" dirty="0" smtClean="0"/>
              <a:t>imited </a:t>
            </a:r>
            <a:r>
              <a:rPr lang="en-GB" dirty="0"/>
              <a:t>number of non-responses or missing data resulting from:</a:t>
            </a:r>
            <a:endParaRPr lang="en-US" dirty="0"/>
          </a:p>
          <a:p>
            <a:pPr lvl="1">
              <a:buFont typeface="Wingdings" charset="2"/>
              <a:buChar char="²"/>
            </a:pPr>
            <a:r>
              <a:rPr lang="en-GB" sz="2100" dirty="0"/>
              <a:t>low level of literacy of the </a:t>
            </a:r>
            <a:r>
              <a:rPr lang="en-GB" sz="2100" dirty="0" smtClean="0"/>
              <a:t>respondents;</a:t>
            </a:r>
            <a:endParaRPr lang="en-US" sz="2100" dirty="0"/>
          </a:p>
          <a:p>
            <a:pPr lvl="1">
              <a:buFont typeface="Wingdings" charset="2"/>
              <a:buChar char="²"/>
            </a:pPr>
            <a:r>
              <a:rPr lang="en-GB" sz="2100" dirty="0" smtClean="0">
                <a:solidFill>
                  <a:srgbClr val="000000"/>
                </a:solidFill>
              </a:rPr>
              <a:t>impoverished living </a:t>
            </a:r>
            <a:r>
              <a:rPr lang="en-GB" sz="2100" dirty="0"/>
              <a:t>conditions of the </a:t>
            </a:r>
            <a:r>
              <a:rPr lang="en-GB" sz="2100" dirty="0" smtClean="0"/>
              <a:t>respondents</a:t>
            </a:r>
          </a:p>
          <a:p>
            <a:pPr lvl="1">
              <a:buFont typeface="Wingdings" charset="2"/>
              <a:buChar char="²"/>
            </a:pPr>
            <a:r>
              <a:rPr lang="en-GB" sz="2100" dirty="0" smtClean="0">
                <a:solidFill>
                  <a:srgbClr val="008000"/>
                </a:solidFill>
              </a:rPr>
              <a:t>gap between language of the informant and language of the questionnaire</a:t>
            </a:r>
            <a:r>
              <a:rPr lang="en-GB" sz="2100" dirty="0" smtClean="0"/>
              <a:t>.</a:t>
            </a:r>
            <a:endParaRPr lang="en-US" sz="2100" dirty="0"/>
          </a:p>
          <a:p>
            <a:pPr lvl="0">
              <a:buFont typeface="Wingdings" charset="2"/>
              <a:buChar char="ü"/>
            </a:pPr>
            <a:r>
              <a:rPr lang="en-US" dirty="0" smtClean="0"/>
              <a:t>representation of</a:t>
            </a:r>
            <a:r>
              <a:rPr lang="en-GB" dirty="0" smtClean="0"/>
              <a:t> the </a:t>
            </a:r>
            <a:r>
              <a:rPr lang="en-GB" dirty="0"/>
              <a:t>variability </a:t>
            </a:r>
            <a:r>
              <a:rPr lang="en-GB" dirty="0" smtClean="0"/>
              <a:t>in </a:t>
            </a:r>
            <a:r>
              <a:rPr lang="en-GB" dirty="0"/>
              <a:t>family </a:t>
            </a:r>
            <a:r>
              <a:rPr lang="en-GB" dirty="0" smtClean="0"/>
              <a:t>structures;</a:t>
            </a:r>
            <a:endParaRPr lang="en-US" dirty="0"/>
          </a:p>
          <a:p>
            <a:pPr lvl="0">
              <a:buFont typeface="Wingdings" charset="2"/>
              <a:buChar char="ü"/>
            </a:pPr>
            <a:r>
              <a:rPr lang="en-US" dirty="0" smtClean="0"/>
              <a:t>comparability between and within </a:t>
            </a:r>
            <a:r>
              <a:rPr lang="en-US" dirty="0"/>
              <a:t>participating </a:t>
            </a:r>
            <a:r>
              <a:rPr lang="en-US" dirty="0" smtClean="0"/>
              <a:t>countries;</a:t>
            </a:r>
            <a:endParaRPr lang="en-US" dirty="0"/>
          </a:p>
          <a:p>
            <a:pPr lvl="0">
              <a:buFont typeface="Wingdings" charset="2"/>
              <a:buChar char="ü"/>
            </a:pPr>
            <a:r>
              <a:rPr lang="en-US" dirty="0" smtClean="0"/>
              <a:t>triangulation </a:t>
            </a:r>
            <a:r>
              <a:rPr lang="en-US" dirty="0"/>
              <a:t>of information from different </a:t>
            </a:r>
            <a:r>
              <a:rPr lang="en-US" dirty="0" smtClean="0"/>
              <a:t>questionnaires;</a:t>
            </a:r>
            <a:endParaRPr lang="en-US" dirty="0"/>
          </a:p>
          <a:p>
            <a:pPr lvl="0">
              <a:buFont typeface="Wingdings" charset="2"/>
              <a:buChar char="ü"/>
            </a:pPr>
            <a:r>
              <a:rPr lang="en-US" dirty="0" smtClean="0"/>
              <a:t>contained length </a:t>
            </a:r>
            <a:r>
              <a:rPr lang="en-US" dirty="0"/>
              <a:t>of the </a:t>
            </a:r>
            <a:r>
              <a:rPr lang="en-US" dirty="0" smtClean="0"/>
              <a:t>questionnaires</a:t>
            </a:r>
            <a:endParaRPr lang="en-US" dirty="0"/>
          </a:p>
        </p:txBody>
      </p:sp>
    </p:spTree>
    <p:extLst>
      <p:ext uri="{BB962C8B-B14F-4D97-AF65-F5344CB8AC3E}">
        <p14:creationId xmlns:p14="http://schemas.microsoft.com/office/powerpoint/2010/main" val="910721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7200" lvl="1" indent="0">
              <a:buNone/>
            </a:pPr>
            <a:endParaRPr lang="en-GB" dirty="0" smtClean="0"/>
          </a:p>
          <a:p>
            <a:r>
              <a:rPr lang="en-GB" dirty="0" smtClean="0"/>
              <a:t>To focus </a:t>
            </a:r>
            <a:r>
              <a:rPr lang="en-GB" dirty="0"/>
              <a:t>on the tasks as they relate to the development of the cognitive instruments and of the context </a:t>
            </a:r>
            <a:r>
              <a:rPr lang="en-GB" dirty="0" smtClean="0"/>
              <a:t>questionnaires. </a:t>
            </a:r>
          </a:p>
          <a:p>
            <a:r>
              <a:rPr lang="en-GB" dirty="0" smtClean="0"/>
              <a:t>The </a:t>
            </a:r>
            <a:r>
              <a:rPr lang="en-GB" dirty="0"/>
              <a:t>elements relating to other tasks (e.g. sample design, translation and verification, survey operations, analysis and reporting) are not covered </a:t>
            </a:r>
            <a:r>
              <a:rPr lang="en-GB" dirty="0" smtClean="0"/>
              <a:t>in this discussion and </a:t>
            </a:r>
            <a:r>
              <a:rPr lang="en-GB" dirty="0"/>
              <a:t>will be added in the final </a:t>
            </a:r>
            <a:r>
              <a:rPr lang="en-GB" dirty="0" err="1"/>
              <a:t>ToR</a:t>
            </a:r>
            <a:r>
              <a:rPr lang="en-GB" dirty="0" smtClean="0"/>
              <a:t>.</a:t>
            </a:r>
          </a:p>
          <a:p>
            <a:r>
              <a:rPr lang="en-GB" dirty="0"/>
              <a:t>The elements relating to </a:t>
            </a:r>
            <a:r>
              <a:rPr lang="en-GB" dirty="0" smtClean="0"/>
              <a:t>approach </a:t>
            </a:r>
            <a:r>
              <a:rPr lang="en-GB" dirty="0"/>
              <a:t>to OOS </a:t>
            </a:r>
            <a:r>
              <a:rPr lang="en-GB" dirty="0" smtClean="0"/>
              <a:t>are also not covered in this discussion: these will </a:t>
            </a:r>
            <a:r>
              <a:rPr lang="en-GB" dirty="0"/>
              <a:t>be focus of </a:t>
            </a:r>
            <a:r>
              <a:rPr lang="en-GB" dirty="0" smtClean="0"/>
              <a:t>a separate tendering </a:t>
            </a:r>
            <a:r>
              <a:rPr lang="en-GB" dirty="0"/>
              <a:t>exercise</a:t>
            </a:r>
          </a:p>
          <a:p>
            <a:pPr lvl="0"/>
            <a:endParaRPr lang="en-GB" dirty="0" smtClean="0"/>
          </a:p>
          <a:p>
            <a:pPr lvl="1"/>
            <a:endParaRPr lang="en-US" dirty="0" smtClean="0"/>
          </a:p>
          <a:p>
            <a:endParaRPr lang="en-US"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4</a:t>
            </a:fld>
            <a:endParaRPr lang="en-US" dirty="0"/>
          </a:p>
        </p:txBody>
      </p:sp>
      <p:sp>
        <p:nvSpPr>
          <p:cNvPr id="4" name="Title 3"/>
          <p:cNvSpPr>
            <a:spLocks noGrp="1"/>
          </p:cNvSpPr>
          <p:nvPr>
            <p:ph type="title"/>
          </p:nvPr>
        </p:nvSpPr>
        <p:spPr/>
        <p:txBody>
          <a:bodyPr/>
          <a:lstStyle/>
          <a:p>
            <a:r>
              <a:rPr lang="en-US" sz="4400" dirty="0" smtClean="0"/>
              <a:t>General Approach - 1</a:t>
            </a:r>
            <a:endParaRPr lang="en-US" sz="4400" dirty="0"/>
          </a:p>
        </p:txBody>
      </p:sp>
    </p:spTree>
    <p:extLst>
      <p:ext uri="{BB962C8B-B14F-4D97-AF65-F5344CB8AC3E}">
        <p14:creationId xmlns:p14="http://schemas.microsoft.com/office/powerpoint/2010/main" val="1369385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63200"/>
            <a:ext cx="8582085" cy="990600"/>
          </a:xfrm>
        </p:spPr>
        <p:txBody>
          <a:bodyPr>
            <a:normAutofit fontScale="90000"/>
          </a:bodyPr>
          <a:lstStyle/>
          <a:p>
            <a:r>
              <a:rPr lang="en-US" dirty="0" err="1" smtClean="0"/>
              <a:t>PfD</a:t>
            </a:r>
            <a:r>
              <a:rPr lang="en-US" dirty="0" smtClean="0"/>
              <a:t> and National/International Assessments</a:t>
            </a:r>
            <a:endParaRPr lang="en-US" dirty="0"/>
          </a:p>
        </p:txBody>
      </p:sp>
      <p:sp>
        <p:nvSpPr>
          <p:cNvPr id="3" name="Content Placeholder 2"/>
          <p:cNvSpPr>
            <a:spLocks noGrp="1"/>
          </p:cNvSpPr>
          <p:nvPr>
            <p:ph idx="1"/>
          </p:nvPr>
        </p:nvSpPr>
        <p:spPr>
          <a:xfrm>
            <a:off x="284163" y="1094308"/>
            <a:ext cx="8574087" cy="4422255"/>
          </a:xfrm>
        </p:spPr>
        <p:txBody>
          <a:bodyPr>
            <a:normAutofit fontScale="92500"/>
          </a:bodyPr>
          <a:lstStyle/>
          <a:p>
            <a:pPr marL="0" indent="0">
              <a:buNone/>
            </a:pPr>
            <a:r>
              <a:rPr lang="en-GB" dirty="0" err="1" smtClean="0">
                <a:solidFill>
                  <a:srgbClr val="D2533C"/>
                </a:solidFill>
              </a:rPr>
              <a:t>PfD</a:t>
            </a:r>
            <a:r>
              <a:rPr lang="en-GB" dirty="0" smtClean="0">
                <a:solidFill>
                  <a:srgbClr val="D2533C"/>
                </a:solidFill>
              </a:rPr>
              <a:t> </a:t>
            </a:r>
            <a:r>
              <a:rPr lang="en-GB" dirty="0">
                <a:solidFill>
                  <a:srgbClr val="D2533C"/>
                </a:solidFill>
              </a:rPr>
              <a:t>data should be a tool and a resource for each participating country. </a:t>
            </a:r>
            <a:r>
              <a:rPr lang="en-GB" dirty="0" smtClean="0">
                <a:solidFill>
                  <a:srgbClr val="D2533C"/>
                </a:solidFill>
              </a:rPr>
              <a:t>Bidders should propose how to maximize the synergy between </a:t>
            </a:r>
            <a:r>
              <a:rPr lang="en-GB" dirty="0" err="1" smtClean="0">
                <a:solidFill>
                  <a:srgbClr val="D2533C"/>
                </a:solidFill>
              </a:rPr>
              <a:t>PfD</a:t>
            </a:r>
            <a:r>
              <a:rPr lang="en-GB" dirty="0" smtClean="0">
                <a:solidFill>
                  <a:srgbClr val="D2533C"/>
                </a:solidFill>
              </a:rPr>
              <a:t> and national assessments. </a:t>
            </a:r>
          </a:p>
          <a:p>
            <a:pPr marL="0" indent="0">
              <a:buNone/>
            </a:pPr>
            <a:r>
              <a:rPr lang="en-GB" dirty="0" smtClean="0"/>
              <a:t>While maintaining </a:t>
            </a:r>
            <a:r>
              <a:rPr lang="en-GB" dirty="0"/>
              <a:t>the core PISA </a:t>
            </a:r>
            <a:r>
              <a:rPr lang="en-GB" dirty="0" smtClean="0"/>
              <a:t>content, they should explain how to ensure: </a:t>
            </a:r>
            <a:endParaRPr lang="en-US" dirty="0"/>
          </a:p>
          <a:p>
            <a:pPr lvl="0">
              <a:buFont typeface="Wingdings" charset="2"/>
              <a:buChar char="ü"/>
            </a:pPr>
            <a:r>
              <a:rPr lang="en-US" dirty="0"/>
              <a:t>stability and consistency of data collection within the country;</a:t>
            </a:r>
          </a:p>
          <a:p>
            <a:pPr lvl="0">
              <a:buFont typeface="Wingdings" charset="2"/>
              <a:buChar char="ü"/>
            </a:pPr>
            <a:r>
              <a:rPr lang="en-US" dirty="0"/>
              <a:t>comparability of data between </a:t>
            </a:r>
            <a:r>
              <a:rPr lang="en-US" dirty="0" err="1"/>
              <a:t>PfD</a:t>
            </a:r>
            <a:r>
              <a:rPr lang="en-US" dirty="0"/>
              <a:t> countries and PISA countries;</a:t>
            </a:r>
          </a:p>
          <a:p>
            <a:pPr lvl="0">
              <a:buFont typeface="Wingdings" charset="2"/>
              <a:buChar char="ü"/>
            </a:pPr>
            <a:r>
              <a:rPr lang="en-US" dirty="0" smtClean="0"/>
              <a:t>validity </a:t>
            </a:r>
            <a:r>
              <a:rPr lang="en-US" dirty="0"/>
              <a:t>and </a:t>
            </a:r>
            <a:r>
              <a:rPr lang="en-US" dirty="0" smtClean="0"/>
              <a:t>reliability of the indices used </a:t>
            </a:r>
            <a:r>
              <a:rPr lang="en-US" dirty="0"/>
              <a:t>to conduct meaningful analyses within each country; and </a:t>
            </a:r>
          </a:p>
          <a:p>
            <a:pPr lvl="0">
              <a:buFont typeface="Wingdings" charset="2"/>
              <a:buChar char="ü"/>
            </a:pPr>
            <a:r>
              <a:rPr lang="en-US" dirty="0"/>
              <a:t>manageable national datasets that can be analyzed by </a:t>
            </a:r>
            <a:r>
              <a:rPr lang="en-US" dirty="0" err="1"/>
              <a:t>PfD</a:t>
            </a:r>
            <a:r>
              <a:rPr lang="en-US" dirty="0"/>
              <a:t> national analytical teams.  </a:t>
            </a:r>
          </a:p>
          <a:p>
            <a:endParaRPr lang="en-US" dirty="0"/>
          </a:p>
        </p:txBody>
      </p:sp>
    </p:spTree>
    <p:extLst>
      <p:ext uri="{BB962C8B-B14F-4D97-AF65-F5344CB8AC3E}">
        <p14:creationId xmlns:p14="http://schemas.microsoft.com/office/powerpoint/2010/main" val="17981755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sampling and methods</a:t>
            </a:r>
            <a:endParaRPr lang="en-US" dirty="0"/>
          </a:p>
        </p:txBody>
      </p:sp>
      <p:sp>
        <p:nvSpPr>
          <p:cNvPr id="3" name="Content Placeholder 2"/>
          <p:cNvSpPr>
            <a:spLocks noGrp="1"/>
          </p:cNvSpPr>
          <p:nvPr>
            <p:ph idx="1"/>
          </p:nvPr>
        </p:nvSpPr>
        <p:spPr>
          <a:xfrm>
            <a:off x="430959" y="1633731"/>
            <a:ext cx="8255841" cy="3992563"/>
          </a:xfrm>
        </p:spPr>
        <p:txBody>
          <a:bodyPr/>
          <a:lstStyle/>
          <a:p>
            <a:pPr marL="0" indent="0">
              <a:buNone/>
            </a:pPr>
            <a:r>
              <a:rPr lang="en-GB" dirty="0"/>
              <a:t>Bidders </a:t>
            </a:r>
            <a:r>
              <a:rPr lang="en-GB" dirty="0" smtClean="0"/>
              <a:t>are expected to design </a:t>
            </a:r>
            <a:r>
              <a:rPr lang="en-GB" dirty="0"/>
              <a:t>national samples </a:t>
            </a:r>
            <a:r>
              <a:rPr lang="en-GB" dirty="0" smtClean="0"/>
              <a:t>that are </a:t>
            </a:r>
            <a:r>
              <a:rPr lang="en-GB" dirty="0"/>
              <a:t>structured using the same stratification variables used in PISA</a:t>
            </a:r>
            <a:r>
              <a:rPr lang="en-US" dirty="0"/>
              <a:t> but also incorporate country specific variables. </a:t>
            </a:r>
            <a:endParaRPr lang="en-US" dirty="0" smtClean="0"/>
          </a:p>
          <a:p>
            <a:pPr marL="0" indent="0">
              <a:buNone/>
            </a:pPr>
            <a:endParaRPr lang="en-US" dirty="0" smtClean="0"/>
          </a:p>
          <a:p>
            <a:pPr marL="0" indent="0">
              <a:buNone/>
            </a:pPr>
            <a:r>
              <a:rPr lang="en-US" dirty="0" smtClean="0"/>
              <a:t>In </a:t>
            </a:r>
            <a:r>
              <a:rPr lang="en-US" dirty="0"/>
              <a:t>the bid, applicants </a:t>
            </a:r>
            <a:r>
              <a:rPr lang="en-US" dirty="0" smtClean="0"/>
              <a:t>are expected to </a:t>
            </a:r>
            <a:r>
              <a:rPr lang="en-US" dirty="0"/>
              <a:t>propose innovative</a:t>
            </a:r>
            <a:r>
              <a:rPr lang="en-GB" dirty="0"/>
              <a:t> methods of data collection and data merging that allow for effectively linking </a:t>
            </a:r>
            <a:r>
              <a:rPr lang="en-GB" dirty="0" err="1"/>
              <a:t>PfD</a:t>
            </a:r>
            <a:r>
              <a:rPr lang="en-GB" dirty="0"/>
              <a:t> data to locally-collected national datasets.</a:t>
            </a:r>
            <a:endParaRPr lang="en-US" dirty="0"/>
          </a:p>
          <a:p>
            <a:endParaRPr lang="en-US" dirty="0"/>
          </a:p>
        </p:txBody>
      </p:sp>
    </p:spTree>
    <p:extLst>
      <p:ext uri="{BB962C8B-B14F-4D97-AF65-F5344CB8AC3E}">
        <p14:creationId xmlns:p14="http://schemas.microsoft.com/office/powerpoint/2010/main" val="7104633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300000" cy="1246495"/>
          </a:xfrm>
        </p:spPr>
        <p:txBody>
          <a:bodyPr/>
          <a:lstStyle/>
          <a:p>
            <a:r>
              <a:rPr lang="fr-FR" dirty="0" smtClean="0"/>
              <a:t>Call for tender </a:t>
            </a:r>
            <a:r>
              <a:rPr lang="fr-FR" dirty="0" err="1" smtClean="0"/>
              <a:t>process</a:t>
            </a:r>
            <a:endParaRPr lang="en-ZA" dirty="0"/>
          </a:p>
        </p:txBody>
      </p:sp>
      <p:sp>
        <p:nvSpPr>
          <p:cNvPr id="3" name="Subtitle 2"/>
          <p:cNvSpPr>
            <a:spLocks noGrp="1"/>
          </p:cNvSpPr>
          <p:nvPr>
            <p:ph type="subTitle" idx="1"/>
          </p:nvPr>
        </p:nvSpPr>
        <p:spPr/>
        <p:txBody>
          <a:bodyPr/>
          <a:lstStyle/>
          <a:p>
            <a:r>
              <a:rPr lang="fr-FR" dirty="0" err="1" smtClean="0"/>
              <a:t>Roles</a:t>
            </a:r>
            <a:r>
              <a:rPr lang="fr-FR" dirty="0" smtClean="0"/>
              <a:t>, </a:t>
            </a:r>
            <a:r>
              <a:rPr lang="fr-FR" dirty="0" err="1" smtClean="0"/>
              <a:t>Responsibilities</a:t>
            </a:r>
            <a:r>
              <a:rPr lang="fr-FR" dirty="0" smtClean="0"/>
              <a:t> and the </a:t>
            </a:r>
            <a:r>
              <a:rPr lang="fr-FR" dirty="0" err="1" smtClean="0"/>
              <a:t>Process</a:t>
            </a:r>
            <a:endParaRPr lang="en-ZA" dirty="0"/>
          </a:p>
        </p:txBody>
      </p:sp>
    </p:spTree>
    <p:extLst>
      <p:ext uri="{BB962C8B-B14F-4D97-AF65-F5344CB8AC3E}">
        <p14:creationId xmlns:p14="http://schemas.microsoft.com/office/powerpoint/2010/main" val="6752500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Title 1"/>
          <p:cNvSpPr>
            <a:spLocks noGrp="1"/>
          </p:cNvSpPr>
          <p:nvPr>
            <p:ph type="title"/>
          </p:nvPr>
        </p:nvSpPr>
        <p:spPr>
          <a:xfrm>
            <a:off x="1187624" y="88900"/>
            <a:ext cx="7956376" cy="952500"/>
          </a:xfrm>
        </p:spPr>
        <p:txBody>
          <a:bodyPr/>
          <a:lstStyle/>
          <a:p>
            <a:r>
              <a:rPr lang="en-GB" sz="4000" dirty="0" smtClean="0"/>
              <a:t>Call for Tender process</a:t>
            </a:r>
            <a:endParaRPr lang="en-US" sz="40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0924375"/>
              </p:ext>
            </p:extLst>
          </p:nvPr>
        </p:nvGraphicFramePr>
        <p:xfrm>
          <a:off x="179512" y="2780928"/>
          <a:ext cx="5040560"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026396161"/>
              </p:ext>
            </p:extLst>
          </p:nvPr>
        </p:nvGraphicFramePr>
        <p:xfrm>
          <a:off x="539552" y="1268760"/>
          <a:ext cx="8388350" cy="18722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ounded Rectangular Callout 5"/>
          <p:cNvSpPr/>
          <p:nvPr/>
        </p:nvSpPr>
        <p:spPr>
          <a:xfrm>
            <a:off x="4499992" y="836712"/>
            <a:ext cx="1512168" cy="792088"/>
          </a:xfrm>
          <a:prstGeom prst="wedgeRoundRectCallout">
            <a:avLst>
              <a:gd name="adj1" fmla="val -11660"/>
              <a:gd name="adj2" fmla="val 75987"/>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Set clear evaluation criteria</a:t>
            </a:r>
            <a:endParaRPr lang="en-GB" dirty="0">
              <a:solidFill>
                <a:prstClr val="white"/>
              </a:solidFill>
            </a:endParaRPr>
          </a:p>
        </p:txBody>
      </p:sp>
      <p:sp>
        <p:nvSpPr>
          <p:cNvPr id="8" name="Rounded Rectangular Callout 7"/>
          <p:cNvSpPr/>
          <p:nvPr/>
        </p:nvSpPr>
        <p:spPr>
          <a:xfrm>
            <a:off x="6444208" y="836712"/>
            <a:ext cx="1368152" cy="864096"/>
          </a:xfrm>
          <a:prstGeom prst="wedgeRoundRectCallout">
            <a:avLst>
              <a:gd name="adj1" fmla="val -15591"/>
              <a:gd name="adj2" fmla="val 93624"/>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Identify potential bidders</a:t>
            </a:r>
            <a:endParaRPr lang="en-GB" dirty="0">
              <a:solidFill>
                <a:prstClr val="white"/>
              </a:solidFill>
            </a:endParaRPr>
          </a:p>
        </p:txBody>
      </p:sp>
      <p:sp>
        <p:nvSpPr>
          <p:cNvPr id="9" name="Rounded Rectangular Callout 8"/>
          <p:cNvSpPr/>
          <p:nvPr/>
        </p:nvSpPr>
        <p:spPr>
          <a:xfrm>
            <a:off x="1259632" y="2636912"/>
            <a:ext cx="2520280" cy="792088"/>
          </a:xfrm>
          <a:prstGeom prst="wedgeRoundRectCallout">
            <a:avLst>
              <a:gd name="adj1" fmla="val 41321"/>
              <a:gd name="adj2" fmla="val 63538"/>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Independent experts; Secretariat; IAG; SDG potential bidders</a:t>
            </a:r>
            <a:endParaRPr lang="en-GB" dirty="0">
              <a:solidFill>
                <a:prstClr val="white"/>
              </a:solidFill>
            </a:endParaRPr>
          </a:p>
        </p:txBody>
      </p:sp>
    </p:spTree>
    <p:extLst>
      <p:ext uri="{BB962C8B-B14F-4D97-AF65-F5344CB8AC3E}">
        <p14:creationId xmlns:p14="http://schemas.microsoft.com/office/powerpoint/2010/main" val="3650299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513B483B-CD9E-493F-A800-F19A9316E921}"/>
                                            </p:graphicEl>
                                          </p:spTgt>
                                        </p:tgtEl>
                                        <p:attrNameLst>
                                          <p:attrName>style.visibility</p:attrName>
                                        </p:attrNameLst>
                                      </p:cBhvr>
                                      <p:to>
                                        <p:strVal val="visible"/>
                                      </p:to>
                                    </p:set>
                                    <p:animEffect transition="in" filter="fade">
                                      <p:cBhvr>
                                        <p:cTn id="7" dur="500"/>
                                        <p:tgtEl>
                                          <p:spTgt spid="7">
                                            <p:graphicEl>
                                              <a:dgm id="{513B483B-CD9E-493F-A800-F19A9316E92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063EC50-67BA-4641-AAC7-8106F824A0DC}"/>
                                            </p:graphicEl>
                                          </p:spTgt>
                                        </p:tgtEl>
                                        <p:attrNameLst>
                                          <p:attrName>style.visibility</p:attrName>
                                        </p:attrNameLst>
                                      </p:cBhvr>
                                      <p:to>
                                        <p:strVal val="visible"/>
                                      </p:to>
                                    </p:set>
                                    <p:animEffect transition="in" filter="fade">
                                      <p:cBhvr>
                                        <p:cTn id="12" dur="500"/>
                                        <p:tgtEl>
                                          <p:spTgt spid="7">
                                            <p:graphicEl>
                                              <a:dgm id="{B063EC50-67BA-4641-AAC7-8106F824A0D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20C23F9E-B163-4912-B92A-9B5D0EE604A5}"/>
                                            </p:graphicEl>
                                          </p:spTgt>
                                        </p:tgtEl>
                                        <p:attrNameLst>
                                          <p:attrName>style.visibility</p:attrName>
                                        </p:attrNameLst>
                                      </p:cBhvr>
                                      <p:to>
                                        <p:strVal val="visible"/>
                                      </p:to>
                                    </p:set>
                                    <p:animEffect transition="in" filter="fade">
                                      <p:cBhvr>
                                        <p:cTn id="17" dur="500"/>
                                        <p:tgtEl>
                                          <p:spTgt spid="7">
                                            <p:graphicEl>
                                              <a:dgm id="{20C23F9E-B163-4912-B92A-9B5D0EE604A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graphicEl>
                                              <a:dgm id="{92015E96-8140-4FAC-B6FB-86F333CC44E9}"/>
                                            </p:graphicEl>
                                          </p:spTgt>
                                        </p:tgtEl>
                                        <p:attrNameLst>
                                          <p:attrName>style.visibility</p:attrName>
                                        </p:attrNameLst>
                                      </p:cBhvr>
                                      <p:to>
                                        <p:strVal val="visible"/>
                                      </p:to>
                                    </p:set>
                                    <p:animEffect transition="in" filter="fade">
                                      <p:cBhvr>
                                        <p:cTn id="35" dur="500"/>
                                        <p:tgtEl>
                                          <p:spTgt spid="7">
                                            <p:graphicEl>
                                              <a:dgm id="{92015E96-8140-4FAC-B6FB-86F333CC44E9}"/>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graphicEl>
                                              <a:dgm id="{981FD560-D086-4C5C-B1A2-5EFE80D662F2}"/>
                                            </p:graphicEl>
                                          </p:spTgt>
                                        </p:tgtEl>
                                        <p:attrNameLst>
                                          <p:attrName>style.visibility</p:attrName>
                                        </p:attrNameLst>
                                      </p:cBhvr>
                                      <p:to>
                                        <p:strVal val="visible"/>
                                      </p:to>
                                    </p:set>
                                    <p:animEffect transition="in" filter="fade">
                                      <p:cBhvr>
                                        <p:cTn id="45" dur="500"/>
                                        <p:tgtEl>
                                          <p:spTgt spid="5">
                                            <p:graphicEl>
                                              <a:dgm id="{981FD560-D086-4C5C-B1A2-5EFE80D662F2}"/>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graphicEl>
                                              <a:dgm id="{D88F3FD2-33BD-4CD0-9994-4DB368C215D9}"/>
                                            </p:graphicEl>
                                          </p:spTgt>
                                        </p:tgtEl>
                                        <p:attrNameLst>
                                          <p:attrName>style.visibility</p:attrName>
                                        </p:attrNameLst>
                                      </p:cBhvr>
                                      <p:to>
                                        <p:strVal val="visible"/>
                                      </p:to>
                                    </p:set>
                                    <p:animEffect transition="in" filter="fade">
                                      <p:cBhvr>
                                        <p:cTn id="50" dur="500"/>
                                        <p:tgtEl>
                                          <p:spTgt spid="5">
                                            <p:graphicEl>
                                              <a:dgm id="{D88F3FD2-33BD-4CD0-9994-4DB368C215D9}"/>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barn(inVertical)">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9"/>
                                        </p:tgtEl>
                                      </p:cBhvr>
                                    </p:animEffect>
                                    <p:set>
                                      <p:cBhvr>
                                        <p:cTn id="6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7" grpId="0">
        <p:bldSub>
          <a:bldDgm bld="one"/>
        </p:bldSub>
      </p:bldGraphic>
      <p:bldP spid="6" grpId="0" animBg="1"/>
      <p:bldP spid="6" grpId="1" animBg="1"/>
      <p:bldP spid="8" grpId="0" animBg="1"/>
      <p:bldP spid="8" grpId="1" animBg="1"/>
      <p:bldP spid="9" grpId="0" animBg="1"/>
      <p:bldP spid="9"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Review Process (detail) </a:t>
            </a:r>
            <a:endParaRPr lang="en-GB" dirty="0"/>
          </a:p>
        </p:txBody>
      </p:sp>
      <p:sp>
        <p:nvSpPr>
          <p:cNvPr id="3" name="Content Placeholder 2"/>
          <p:cNvSpPr>
            <a:spLocks noGrp="1"/>
          </p:cNvSpPr>
          <p:nvPr>
            <p:ph idx="1"/>
          </p:nvPr>
        </p:nvSpPr>
        <p:spPr>
          <a:xfrm>
            <a:off x="395536" y="1412776"/>
            <a:ext cx="8748464" cy="5076924"/>
          </a:xfrm>
        </p:spPr>
        <p:txBody>
          <a:bodyPr>
            <a:normAutofit lnSpcReduction="10000"/>
          </a:bodyPr>
          <a:lstStyle/>
          <a:p>
            <a:pPr marL="457200" indent="-457200">
              <a:buNone/>
            </a:pPr>
            <a:r>
              <a:rPr lang="en-US" sz="2000" dirty="0" smtClean="0"/>
              <a:t>•	</a:t>
            </a:r>
            <a:r>
              <a:rPr lang="en-US" sz="2400" dirty="0" smtClean="0"/>
              <a:t>The technical criteria reviewed prior to the panel meeting to ensure common understanding among panel members.</a:t>
            </a:r>
          </a:p>
          <a:p>
            <a:pPr marL="457200" indent="-457200">
              <a:buNone/>
            </a:pPr>
            <a:r>
              <a:rPr lang="en-US" sz="2400" dirty="0" smtClean="0"/>
              <a:t>•	Panel members individually score bids on the technical criteria (without knowledge of the budget proposals) prior to convening for the panel meeting.</a:t>
            </a:r>
          </a:p>
          <a:p>
            <a:pPr marL="457200" indent="-457200">
              <a:buNone/>
            </a:pPr>
            <a:r>
              <a:rPr lang="en-US" sz="2400" dirty="0" smtClean="0"/>
              <a:t>•	The panel convene in person to share scores and to discuss reasons for score deductions. </a:t>
            </a:r>
          </a:p>
          <a:p>
            <a:pPr marL="457200" indent="-457200">
              <a:buNone/>
            </a:pPr>
            <a:r>
              <a:rPr lang="en-US" sz="2400" dirty="0" smtClean="0"/>
              <a:t>•	Cost proposals reviewed after all the bids are discussed.</a:t>
            </a:r>
          </a:p>
          <a:p>
            <a:pPr marL="457200" indent="-457200">
              <a:buNone/>
            </a:pPr>
            <a:r>
              <a:rPr lang="en-US" sz="2400" dirty="0" smtClean="0"/>
              <a:t>•	Follow-up questions sent to the top-rated bidders. </a:t>
            </a:r>
          </a:p>
          <a:p>
            <a:pPr marL="457200" indent="-457200">
              <a:buNone/>
            </a:pPr>
            <a:r>
              <a:rPr lang="en-US" sz="2400" dirty="0" smtClean="0"/>
              <a:t>•	The Secretariat drafts the report, incorporating responses to questions, for the panel’s review.</a:t>
            </a:r>
          </a:p>
          <a:p>
            <a:pPr marL="457200" indent="-457200">
              <a:buNone/>
            </a:pPr>
            <a:r>
              <a:rPr lang="en-US" sz="2400" dirty="0" smtClean="0"/>
              <a:t>•	The panel agrees the report and the recommendations therein.</a:t>
            </a:r>
          </a:p>
        </p:txBody>
      </p:sp>
    </p:spTree>
    <p:extLst>
      <p:ext uri="{BB962C8B-B14F-4D97-AF65-F5344CB8AC3E}">
        <p14:creationId xmlns:p14="http://schemas.microsoft.com/office/powerpoint/2010/main" val="41220829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Title 1"/>
          <p:cNvSpPr>
            <a:spLocks noGrp="1"/>
          </p:cNvSpPr>
          <p:nvPr>
            <p:ph type="title"/>
          </p:nvPr>
        </p:nvSpPr>
        <p:spPr>
          <a:xfrm>
            <a:off x="1187624" y="88900"/>
            <a:ext cx="7956376" cy="952500"/>
          </a:xfrm>
        </p:spPr>
        <p:txBody>
          <a:bodyPr/>
          <a:lstStyle/>
          <a:p>
            <a:r>
              <a:rPr lang="en-GB" sz="4000" dirty="0" smtClean="0"/>
              <a:t>Call for Tender process</a:t>
            </a:r>
            <a:endParaRPr lang="en-US" sz="40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90989326"/>
              </p:ext>
            </p:extLst>
          </p:nvPr>
        </p:nvGraphicFramePr>
        <p:xfrm>
          <a:off x="179512" y="2780928"/>
          <a:ext cx="8460358"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362326005"/>
              </p:ext>
            </p:extLst>
          </p:nvPr>
        </p:nvGraphicFramePr>
        <p:xfrm>
          <a:off x="539552" y="1268760"/>
          <a:ext cx="8388350" cy="18722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484256160"/>
              </p:ext>
            </p:extLst>
          </p:nvPr>
        </p:nvGraphicFramePr>
        <p:xfrm>
          <a:off x="251520" y="5301208"/>
          <a:ext cx="8388350" cy="93610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0" name="Rounded Rectangular Callout 9"/>
          <p:cNvSpPr/>
          <p:nvPr/>
        </p:nvSpPr>
        <p:spPr>
          <a:xfrm>
            <a:off x="611560" y="4509120"/>
            <a:ext cx="1728192" cy="576064"/>
          </a:xfrm>
          <a:prstGeom prst="wedgeRoundRectCallout">
            <a:avLst>
              <a:gd name="adj1" fmla="val -15591"/>
              <a:gd name="adj2" fmla="val 93624"/>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Contract negotiations</a:t>
            </a:r>
            <a:endParaRPr lang="en-GB" dirty="0">
              <a:solidFill>
                <a:prstClr val="white"/>
              </a:solidFill>
            </a:endParaRPr>
          </a:p>
        </p:txBody>
      </p:sp>
    </p:spTree>
    <p:extLst>
      <p:ext uri="{BB962C8B-B14F-4D97-AF65-F5344CB8AC3E}">
        <p14:creationId xmlns:p14="http://schemas.microsoft.com/office/powerpoint/2010/main" val="402942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6AA3F0D5-A9D7-4F31-8566-49C46F49E9B0}"/>
                                            </p:graphicEl>
                                          </p:spTgt>
                                        </p:tgtEl>
                                        <p:attrNameLst>
                                          <p:attrName>style.visibility</p:attrName>
                                        </p:attrNameLst>
                                      </p:cBhvr>
                                      <p:to>
                                        <p:strVal val="visible"/>
                                      </p:to>
                                    </p:set>
                                    <p:animEffect transition="in" filter="fade">
                                      <p:cBhvr>
                                        <p:cTn id="7" dur="500"/>
                                        <p:tgtEl>
                                          <p:spTgt spid="5">
                                            <p:graphicEl>
                                              <a:dgm id="{6AA3F0D5-A9D7-4F31-8566-49C46F49E9B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867C8C65-9264-434D-B278-5CA2C2B85581}"/>
                                            </p:graphicEl>
                                          </p:spTgt>
                                        </p:tgtEl>
                                        <p:attrNameLst>
                                          <p:attrName>style.visibility</p:attrName>
                                        </p:attrNameLst>
                                      </p:cBhvr>
                                      <p:to>
                                        <p:strVal val="visible"/>
                                      </p:to>
                                    </p:set>
                                    <p:animEffect transition="in" filter="fade">
                                      <p:cBhvr>
                                        <p:cTn id="12" dur="500"/>
                                        <p:tgtEl>
                                          <p:spTgt spid="5">
                                            <p:graphicEl>
                                              <a:dgm id="{867C8C65-9264-434D-B278-5CA2C2B8558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1"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graphicEl>
                                              <a:dgm id="{5AEA11D5-9DE0-4637-A1F8-0F87898AAB0D}"/>
                                            </p:graphicEl>
                                          </p:spTgt>
                                        </p:tgtEl>
                                        <p:attrNameLst>
                                          <p:attrName>style.visibility</p:attrName>
                                        </p:attrNameLst>
                                      </p:cBhvr>
                                      <p:to>
                                        <p:strVal val="visible"/>
                                      </p:to>
                                    </p:set>
                                    <p:animEffect transition="in" filter="fade">
                                      <p:cBhvr>
                                        <p:cTn id="20" dur="500"/>
                                        <p:tgtEl>
                                          <p:spTgt spid="6">
                                            <p:graphicEl>
                                              <a:dgm id="{5AEA11D5-9DE0-4637-A1F8-0F87898AAB0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graphicEl>
                                              <a:dgm id="{429C4856-E46C-4ED9-97E8-392F880F6FAB}"/>
                                            </p:graphicEl>
                                          </p:spTgt>
                                        </p:tgtEl>
                                        <p:attrNameLst>
                                          <p:attrName>style.visibility</p:attrName>
                                        </p:attrNameLst>
                                      </p:cBhvr>
                                      <p:to>
                                        <p:strVal val="visible"/>
                                      </p:to>
                                    </p:set>
                                    <p:animEffect transition="in" filter="fade">
                                      <p:cBhvr>
                                        <p:cTn id="30" dur="500"/>
                                        <p:tgtEl>
                                          <p:spTgt spid="6">
                                            <p:graphicEl>
                                              <a:dgm id="{429C4856-E46C-4ED9-97E8-392F880F6FAB}"/>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graphicEl>
                                              <a:dgm id="{305D47EA-BA5D-4E57-B250-FEB04AED77ED}"/>
                                            </p:graphicEl>
                                          </p:spTgt>
                                        </p:tgtEl>
                                        <p:attrNameLst>
                                          <p:attrName>style.visibility</p:attrName>
                                        </p:attrNameLst>
                                      </p:cBhvr>
                                      <p:to>
                                        <p:strVal val="visible"/>
                                      </p:to>
                                    </p:set>
                                    <p:animEffect transition="in" filter="fade">
                                      <p:cBhvr>
                                        <p:cTn id="35" dur="500"/>
                                        <p:tgtEl>
                                          <p:spTgt spid="6">
                                            <p:graphicEl>
                                              <a:dgm id="{305D47EA-BA5D-4E57-B250-FEB04AED77E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6" grpId="0">
        <p:bldSub>
          <a:bldDgm bld="one"/>
        </p:bldSub>
      </p:bldGraphic>
      <p:bldP spid="10" grpId="0" animBg="1"/>
      <p:bldP spid="10"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Best Value for Money</a:t>
            </a:r>
            <a:endParaRPr lang="en-ZA" dirty="0"/>
          </a:p>
        </p:txBody>
      </p:sp>
      <p:sp>
        <p:nvSpPr>
          <p:cNvPr id="7" name="Content Placeholder 6"/>
          <p:cNvSpPr>
            <a:spLocks noGrp="1"/>
          </p:cNvSpPr>
          <p:nvPr>
            <p:ph idx="1"/>
          </p:nvPr>
        </p:nvSpPr>
        <p:spPr/>
        <p:txBody>
          <a:bodyPr>
            <a:normAutofit/>
          </a:bodyPr>
          <a:lstStyle/>
          <a:p>
            <a:r>
              <a:rPr lang="fr-FR" sz="2400" dirty="0" smtClean="0"/>
              <a:t>OECD </a:t>
            </a:r>
            <a:r>
              <a:rPr lang="fr-FR" sz="2400" dirty="0" err="1" smtClean="0"/>
              <a:t>awards</a:t>
            </a:r>
            <a:r>
              <a:rPr lang="fr-FR" sz="2400" dirty="0" smtClean="0"/>
              <a:t> the tender </a:t>
            </a:r>
            <a:r>
              <a:rPr lang="fr-FR" sz="2400" dirty="0" err="1" smtClean="0"/>
              <a:t>based</a:t>
            </a:r>
            <a:r>
              <a:rPr lang="fr-FR" sz="2400" dirty="0" smtClean="0"/>
              <a:t> on the concept of best value for money</a:t>
            </a:r>
          </a:p>
          <a:p>
            <a:pPr lvl="1"/>
            <a:r>
              <a:rPr lang="fr-FR" sz="2000" dirty="0" smtClean="0"/>
              <a:t>Best </a:t>
            </a:r>
            <a:r>
              <a:rPr lang="fr-FR" sz="2000" dirty="0" err="1" smtClean="0"/>
              <a:t>quality</a:t>
            </a:r>
            <a:r>
              <a:rPr lang="fr-FR" sz="2000" dirty="0" smtClean="0"/>
              <a:t> to </a:t>
            </a:r>
            <a:r>
              <a:rPr lang="fr-FR" sz="2000" dirty="0" err="1" smtClean="0"/>
              <a:t>price</a:t>
            </a:r>
            <a:r>
              <a:rPr lang="fr-FR" sz="2000" dirty="0" smtClean="0"/>
              <a:t> ratio</a:t>
            </a:r>
          </a:p>
          <a:p>
            <a:pPr lvl="1"/>
            <a:r>
              <a:rPr lang="fr-FR" sz="2000" dirty="0" err="1" smtClean="0"/>
              <a:t>Bidders</a:t>
            </a:r>
            <a:r>
              <a:rPr lang="fr-FR" sz="2000" dirty="0" smtClean="0"/>
              <a:t> </a:t>
            </a:r>
            <a:r>
              <a:rPr lang="fr-FR" sz="2000" dirty="0" err="1" smtClean="0"/>
              <a:t>offering</a:t>
            </a:r>
            <a:r>
              <a:rPr lang="fr-FR" sz="2000" dirty="0" smtClean="0"/>
              <a:t> </a:t>
            </a:r>
            <a:r>
              <a:rPr lang="fr-FR" sz="2000" dirty="0" err="1" smtClean="0"/>
              <a:t>added</a:t>
            </a:r>
            <a:r>
              <a:rPr lang="fr-FR" sz="2000" dirty="0" smtClean="0"/>
              <a:t> value </a:t>
            </a:r>
            <a:r>
              <a:rPr lang="fr-FR" sz="2000" dirty="0" err="1" smtClean="0"/>
              <a:t>can</a:t>
            </a:r>
            <a:r>
              <a:rPr lang="fr-FR" sz="2000" dirty="0" smtClean="0"/>
              <a:t> </a:t>
            </a:r>
            <a:r>
              <a:rPr lang="fr-FR" sz="2000" dirty="0" err="1" smtClean="0"/>
              <a:t>improve</a:t>
            </a:r>
            <a:r>
              <a:rPr lang="fr-FR" sz="2000" dirty="0" smtClean="0"/>
              <a:t> the </a:t>
            </a:r>
            <a:r>
              <a:rPr lang="fr-FR" sz="2000" dirty="0" err="1" smtClean="0"/>
              <a:t>quality</a:t>
            </a:r>
            <a:r>
              <a:rPr lang="fr-FR" sz="2000" dirty="0" smtClean="0"/>
              <a:t> of the </a:t>
            </a:r>
            <a:r>
              <a:rPr lang="fr-FR" sz="2000" dirty="0" err="1" smtClean="0"/>
              <a:t>goods</a:t>
            </a:r>
            <a:r>
              <a:rPr lang="fr-FR" sz="2000" dirty="0" smtClean="0"/>
              <a:t> and services </a:t>
            </a:r>
            <a:r>
              <a:rPr lang="fr-FR" sz="2000" dirty="0" err="1" smtClean="0"/>
              <a:t>purchased</a:t>
            </a:r>
            <a:r>
              <a:rPr lang="fr-FR" sz="2000" dirty="0" smtClean="0"/>
              <a:t> by OECD</a:t>
            </a:r>
          </a:p>
          <a:p>
            <a:pPr lvl="1"/>
            <a:r>
              <a:rPr lang="fr-FR" sz="2000" dirty="0" err="1" smtClean="0"/>
              <a:t>Adds</a:t>
            </a:r>
            <a:r>
              <a:rPr lang="fr-FR" sz="2000" dirty="0" smtClean="0"/>
              <a:t> a </a:t>
            </a:r>
            <a:r>
              <a:rPr lang="fr-FR" sz="2000" dirty="0" err="1" smtClean="0"/>
              <a:t>level</a:t>
            </a:r>
            <a:r>
              <a:rPr lang="fr-FR" sz="2000" dirty="0" smtClean="0"/>
              <a:t> of </a:t>
            </a:r>
            <a:r>
              <a:rPr lang="fr-FR" sz="2000" dirty="0" err="1" smtClean="0"/>
              <a:t>complexity</a:t>
            </a:r>
            <a:r>
              <a:rPr lang="fr-FR" sz="2000" dirty="0" smtClean="0"/>
              <a:t> </a:t>
            </a:r>
            <a:r>
              <a:rPr lang="fr-FR" sz="2000" dirty="0" err="1" smtClean="0"/>
              <a:t>which</a:t>
            </a:r>
            <a:r>
              <a:rPr lang="fr-FR" sz="2000" dirty="0" smtClean="0"/>
              <a:t> </a:t>
            </a:r>
            <a:r>
              <a:rPr lang="fr-FR" sz="2000" dirty="0" err="1" smtClean="0"/>
              <a:t>makes</a:t>
            </a:r>
            <a:r>
              <a:rPr lang="fr-FR" sz="2000" dirty="0" smtClean="0"/>
              <a:t> the Tender </a:t>
            </a:r>
            <a:r>
              <a:rPr lang="fr-FR" sz="2000" dirty="0" err="1" smtClean="0"/>
              <a:t>Evaluation</a:t>
            </a:r>
            <a:r>
              <a:rPr lang="fr-FR" sz="2000" dirty="0" smtClean="0"/>
              <a:t> </a:t>
            </a:r>
            <a:r>
              <a:rPr lang="fr-FR" sz="2000" dirty="0" err="1" smtClean="0"/>
              <a:t>Process</a:t>
            </a:r>
            <a:r>
              <a:rPr lang="fr-FR" sz="2000" dirty="0" smtClean="0"/>
              <a:t> important </a:t>
            </a:r>
          </a:p>
          <a:p>
            <a:pPr lvl="1"/>
            <a:r>
              <a:rPr lang="fr-FR" sz="2000" dirty="0" err="1" smtClean="0"/>
              <a:t>Evaluation</a:t>
            </a:r>
            <a:r>
              <a:rPr lang="fr-FR" sz="2000" dirty="0" smtClean="0"/>
              <a:t> </a:t>
            </a:r>
            <a:r>
              <a:rPr lang="fr-FR" sz="2000" dirty="0" err="1" smtClean="0"/>
              <a:t>Criteria</a:t>
            </a:r>
            <a:r>
              <a:rPr lang="fr-FR" sz="2000" dirty="0" smtClean="0"/>
              <a:t> balances</a:t>
            </a:r>
          </a:p>
          <a:p>
            <a:pPr lvl="2"/>
            <a:r>
              <a:rPr lang="fr-FR" sz="1600" dirty="0" err="1" smtClean="0"/>
              <a:t>Contract</a:t>
            </a:r>
            <a:r>
              <a:rPr lang="fr-FR" sz="1600" dirty="0" smtClean="0"/>
              <a:t> </a:t>
            </a:r>
            <a:r>
              <a:rPr lang="fr-FR" sz="1600" dirty="0" err="1" smtClean="0"/>
              <a:t>compliance</a:t>
            </a:r>
            <a:endParaRPr lang="fr-FR" sz="1600" dirty="0" smtClean="0"/>
          </a:p>
          <a:p>
            <a:pPr lvl="2"/>
            <a:r>
              <a:rPr lang="fr-FR" sz="1600" dirty="0" smtClean="0"/>
              <a:t>Performance</a:t>
            </a:r>
          </a:p>
          <a:p>
            <a:pPr lvl="2"/>
            <a:r>
              <a:rPr lang="fr-FR" sz="1600" dirty="0" err="1" smtClean="0"/>
              <a:t>Delivery</a:t>
            </a:r>
            <a:endParaRPr lang="fr-FR" sz="1600" dirty="0" smtClean="0"/>
          </a:p>
          <a:p>
            <a:pPr lvl="2"/>
            <a:r>
              <a:rPr lang="fr-FR" sz="1600" dirty="0" err="1" smtClean="0"/>
              <a:t>Ability</a:t>
            </a:r>
            <a:r>
              <a:rPr lang="fr-FR" sz="1600" dirty="0" smtClean="0"/>
              <a:t> to </a:t>
            </a:r>
            <a:r>
              <a:rPr lang="fr-FR" sz="1600" dirty="0" err="1" smtClean="0"/>
              <a:t>meet</a:t>
            </a:r>
            <a:r>
              <a:rPr lang="fr-FR" sz="1600" dirty="0" smtClean="0"/>
              <a:t> minimum </a:t>
            </a:r>
            <a:r>
              <a:rPr lang="fr-FR" sz="1600" dirty="0" err="1" smtClean="0"/>
              <a:t>specifications</a:t>
            </a:r>
            <a:endParaRPr lang="fr-FR" sz="1600" dirty="0" smtClean="0"/>
          </a:p>
          <a:p>
            <a:pPr lvl="2"/>
            <a:r>
              <a:rPr lang="fr-FR" sz="1600" dirty="0" smtClean="0"/>
              <a:t>Price</a:t>
            </a:r>
            <a:endParaRPr lang="en-ZA" sz="1600" dirty="0"/>
          </a:p>
        </p:txBody>
      </p:sp>
    </p:spTree>
    <p:extLst>
      <p:ext uri="{BB962C8B-B14F-4D97-AF65-F5344CB8AC3E}">
        <p14:creationId xmlns:p14="http://schemas.microsoft.com/office/powerpoint/2010/main" val="3513703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Title 1"/>
          <p:cNvSpPr>
            <a:spLocks noGrp="1"/>
          </p:cNvSpPr>
          <p:nvPr>
            <p:ph type="title"/>
          </p:nvPr>
        </p:nvSpPr>
        <p:spPr>
          <a:xfrm>
            <a:off x="755650" y="88900"/>
            <a:ext cx="8388350" cy="952500"/>
          </a:xfrm>
        </p:spPr>
        <p:txBody>
          <a:bodyPr/>
          <a:lstStyle/>
          <a:p>
            <a:r>
              <a:rPr lang="en-GB" sz="4000" dirty="0" smtClean="0"/>
              <a:t>Timeline and procedures: 2014</a:t>
            </a:r>
            <a:endParaRPr lang="en-US" sz="40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81718939"/>
              </p:ext>
            </p:extLst>
          </p:nvPr>
        </p:nvGraphicFramePr>
        <p:xfrm>
          <a:off x="467544" y="2996952"/>
          <a:ext cx="8388350" cy="1512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963967310"/>
              </p:ext>
            </p:extLst>
          </p:nvPr>
        </p:nvGraphicFramePr>
        <p:xfrm>
          <a:off x="539552" y="1268760"/>
          <a:ext cx="8388350" cy="15121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438398190"/>
              </p:ext>
            </p:extLst>
          </p:nvPr>
        </p:nvGraphicFramePr>
        <p:xfrm>
          <a:off x="619944" y="4725144"/>
          <a:ext cx="8388350" cy="151216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948592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272"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strVal val="2/3*#ppt_w"/>
                                          </p:val>
                                        </p:tav>
                                        <p:tav tm="100000">
                                          <p:val>
                                            <p:strVal val="#ppt_w"/>
                                          </p:val>
                                        </p:tav>
                                      </p:tavLst>
                                    </p:anim>
                                    <p:anim calcmode="lin" valueType="num">
                                      <p:cBhvr>
                                        <p:cTn id="12" dur="500" fill="hold"/>
                                        <p:tgtEl>
                                          <p:spTgt spid="5"/>
                                        </p:tgtEl>
                                        <p:attrNameLst>
                                          <p:attrName>ppt_h</p:attrName>
                                        </p:attrNameLst>
                                      </p:cBhvr>
                                      <p:tavLst>
                                        <p:tav tm="0">
                                          <p:val>
                                            <p:strVal val="2/3*#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strVal val="2/3*#ppt_w"/>
                                          </p:val>
                                        </p:tav>
                                        <p:tav tm="100000">
                                          <p:val>
                                            <p:strVal val="#ppt_w"/>
                                          </p:val>
                                        </p:tav>
                                      </p:tavLst>
                                    </p:anim>
                                    <p:anim calcmode="lin" valueType="num">
                                      <p:cBhvr>
                                        <p:cTn id="18" dur="500" fill="hold"/>
                                        <p:tgtEl>
                                          <p:spTgt spid="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7" grpId="0">
        <p:bldAsOne/>
      </p:bldGraphic>
      <p:bldGraphic spid="6"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PISA for Development Capacity Needs Assessment Framework</a:t>
            </a:r>
            <a:endParaRPr lang="en-CA" dirty="0"/>
          </a:p>
        </p:txBody>
      </p:sp>
      <p:sp>
        <p:nvSpPr>
          <p:cNvPr id="3" name="Subtitle 2"/>
          <p:cNvSpPr>
            <a:spLocks noGrp="1"/>
          </p:cNvSpPr>
          <p:nvPr>
            <p:ph type="subTitle" idx="1"/>
          </p:nvPr>
        </p:nvSpPr>
        <p:spPr/>
        <p:txBody>
          <a:bodyPr/>
          <a:lstStyle/>
          <a:p>
            <a:r>
              <a:rPr lang="en-CA" dirty="0" smtClean="0"/>
              <a:t>Fernando Cartwright</a:t>
            </a:r>
            <a:endParaRPr lang="en-CA" dirty="0"/>
          </a:p>
        </p:txBody>
      </p:sp>
    </p:spTree>
    <p:extLst>
      <p:ext uri="{BB962C8B-B14F-4D97-AF65-F5344CB8AC3E}">
        <p14:creationId xmlns:p14="http://schemas.microsoft.com/office/powerpoint/2010/main" val="3618940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a:t>
            </a:r>
            <a:endParaRPr lang="en-CA" dirty="0"/>
          </a:p>
        </p:txBody>
      </p:sp>
      <p:sp>
        <p:nvSpPr>
          <p:cNvPr id="3" name="Content Placeholder 2"/>
          <p:cNvSpPr>
            <a:spLocks noGrp="1"/>
          </p:cNvSpPr>
          <p:nvPr>
            <p:ph idx="1"/>
          </p:nvPr>
        </p:nvSpPr>
        <p:spPr/>
        <p:txBody>
          <a:bodyPr>
            <a:normAutofit/>
          </a:bodyPr>
          <a:lstStyle/>
          <a:p>
            <a:pPr marL="0" indent="0">
              <a:buNone/>
            </a:pPr>
            <a:r>
              <a:rPr lang="en-CA" sz="2800" dirty="0" smtClean="0"/>
              <a:t>Develop a framework to identify any factors or conditions that are barriers to the successful implementation of PISA, including the production of meaningful information and consumption of information by stakeholders, in participating countries.</a:t>
            </a:r>
            <a:endParaRPr lang="en-CA" sz="2800" dirty="0"/>
          </a:p>
        </p:txBody>
      </p:sp>
    </p:spTree>
    <p:extLst>
      <p:ext uri="{BB962C8B-B14F-4D97-AF65-F5344CB8AC3E}">
        <p14:creationId xmlns:p14="http://schemas.microsoft.com/office/powerpoint/2010/main" val="162549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Focus on: </a:t>
            </a:r>
          </a:p>
          <a:p>
            <a:r>
              <a:rPr lang="en-GB" dirty="0" smtClean="0"/>
              <a:t>the constraints </a:t>
            </a:r>
            <a:r>
              <a:rPr lang="en-GB" dirty="0"/>
              <a:t>that should be imposed on the bidders for the International </a:t>
            </a:r>
            <a:r>
              <a:rPr lang="en-GB" dirty="0" smtClean="0"/>
              <a:t>Contract(s);</a:t>
            </a:r>
          </a:p>
          <a:p>
            <a:r>
              <a:rPr lang="en-GB" dirty="0" smtClean="0"/>
              <a:t>the </a:t>
            </a:r>
            <a:r>
              <a:rPr lang="en-GB" dirty="0"/>
              <a:t>requirements expected of </a:t>
            </a:r>
            <a:r>
              <a:rPr lang="en-GB" dirty="0" smtClean="0"/>
              <a:t>bidders; and </a:t>
            </a:r>
          </a:p>
          <a:p>
            <a:r>
              <a:rPr lang="en-GB" dirty="0" smtClean="0"/>
              <a:t>questions </a:t>
            </a:r>
            <a:r>
              <a:rPr lang="en-GB" dirty="0"/>
              <a:t>that the bidders should respond to as part of the tendering process</a:t>
            </a:r>
          </a:p>
        </p:txBody>
      </p:sp>
      <p:sp>
        <p:nvSpPr>
          <p:cNvPr id="3" name="Slide Number Placeholder 2"/>
          <p:cNvSpPr>
            <a:spLocks noGrp="1"/>
          </p:cNvSpPr>
          <p:nvPr>
            <p:ph type="sldNum" sz="quarter" idx="4"/>
          </p:nvPr>
        </p:nvSpPr>
        <p:spPr/>
        <p:txBody>
          <a:bodyPr/>
          <a:lstStyle/>
          <a:p>
            <a:fld id="{85B40F36-E8C4-4DF3-A1E6-9A175CF93E0E}" type="slidenum">
              <a:rPr lang="en-US" smtClean="0"/>
              <a:pPr/>
              <a:t>5</a:t>
            </a:fld>
            <a:endParaRPr lang="en-US" dirty="0"/>
          </a:p>
        </p:txBody>
      </p:sp>
      <p:sp>
        <p:nvSpPr>
          <p:cNvPr id="4" name="Title 3"/>
          <p:cNvSpPr>
            <a:spLocks noGrp="1"/>
          </p:cNvSpPr>
          <p:nvPr>
            <p:ph type="title"/>
          </p:nvPr>
        </p:nvSpPr>
        <p:spPr/>
        <p:txBody>
          <a:bodyPr/>
          <a:lstStyle/>
          <a:p>
            <a:r>
              <a:rPr lang="en-US" sz="4400" dirty="0"/>
              <a:t>General Approach </a:t>
            </a:r>
            <a:r>
              <a:rPr lang="en-US" sz="4400" dirty="0" smtClean="0"/>
              <a:t>- 2</a:t>
            </a:r>
            <a:endParaRPr lang="en-GB" sz="4400" dirty="0"/>
          </a:p>
        </p:txBody>
      </p:sp>
    </p:spTree>
    <p:extLst>
      <p:ext uri="{BB962C8B-B14F-4D97-AF65-F5344CB8AC3E}">
        <p14:creationId xmlns:p14="http://schemas.microsoft.com/office/powerpoint/2010/main" val="13195285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Needs Assessment Dimensions</a:t>
            </a:r>
            <a:endParaRPr lang="en-CA" dirty="0"/>
          </a:p>
        </p:txBody>
      </p:sp>
      <p:sp>
        <p:nvSpPr>
          <p:cNvPr id="4" name="Rectangle 3"/>
          <p:cNvSpPr/>
          <p:nvPr/>
        </p:nvSpPr>
        <p:spPr>
          <a:xfrm>
            <a:off x="616450" y="1787702"/>
            <a:ext cx="6842588" cy="3323987"/>
          </a:xfrm>
          <a:prstGeom prst="rect">
            <a:avLst/>
          </a:prstGeom>
        </p:spPr>
        <p:txBody>
          <a:bodyPr wrap="square">
            <a:spAutoFit/>
          </a:bodyPr>
          <a:lstStyle/>
          <a:p>
            <a:pPr marL="342900" indent="-342900" algn="just" defTabSz="457200">
              <a:spcAft>
                <a:spcPts val="1200"/>
              </a:spcAft>
              <a:buSzPts val="1100"/>
              <a:buFont typeface="Symbol" panose="05050102010706020507" pitchFamily="18" charset="2"/>
              <a:buChar char="·"/>
              <a:tabLst>
                <a:tab pos="539750" algn="l"/>
              </a:tabLst>
            </a:pPr>
            <a:r>
              <a:rPr lang="en-GB"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E</a:t>
            </a: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nabling environment</a:t>
            </a:r>
          </a:p>
          <a:p>
            <a:pPr marL="800100" lvl="1"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Legislative, political/bureaucratic relationships, cooperating partners</a:t>
            </a:r>
          </a:p>
          <a:p>
            <a:pPr marL="342900"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Organization</a:t>
            </a:r>
          </a:p>
          <a:p>
            <a:pPr marL="800100" lvl="1"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GB"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National </a:t>
            </a: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Centre and other sub-national institutions</a:t>
            </a:r>
            <a:endParaRPr lang="en-CA"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Individual</a:t>
            </a:r>
          </a:p>
          <a:p>
            <a:pPr marL="800100" lvl="1"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National Centre staff, data collection teams, local service providers</a:t>
            </a:r>
            <a:endParaRPr lang="en-CA"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1194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Program goals and Project Management</a:t>
            </a:r>
            <a:endParaRPr lang="en-CA" dirty="0"/>
          </a:p>
        </p:txBody>
      </p:sp>
      <p:sp>
        <p:nvSpPr>
          <p:cNvPr id="4" name="Rectangle 3"/>
          <p:cNvSpPr/>
          <p:nvPr/>
        </p:nvSpPr>
        <p:spPr>
          <a:xfrm>
            <a:off x="631861" y="1864099"/>
            <a:ext cx="6179906" cy="5663089"/>
          </a:xfrm>
          <a:prstGeom prst="rect">
            <a:avLst/>
          </a:prstGeom>
        </p:spPr>
        <p:txBody>
          <a:bodyPr wrap="square">
            <a:spAutoFit/>
          </a:bodyPr>
          <a:lstStyle/>
          <a:p>
            <a:pPr marL="342900"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Intended Program outputs</a:t>
            </a:r>
          </a:p>
          <a:p>
            <a:pPr marL="800100" lvl="1"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Macro-level goals of PISA for Development</a:t>
            </a:r>
          </a:p>
          <a:p>
            <a:pPr marL="342900"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Project requirements and activities</a:t>
            </a:r>
          </a:p>
          <a:p>
            <a:pPr marL="800100" lvl="1" indent="-342900" algn="just" defTabSz="457200">
              <a:spcAft>
                <a:spcPts val="1200"/>
              </a:spcAft>
              <a:buSzPts val="1100"/>
              <a:buFont typeface="Symbol" panose="05050102010706020507" pitchFamily="18" charset="2"/>
              <a:buChar char="·"/>
              <a:tabLst>
                <a:tab pos="539750" algn="l"/>
              </a:tabLst>
            </a:pPr>
            <a:r>
              <a:rPr lang="en-CA"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Defined by PISA scheduled activities</a:t>
            </a:r>
            <a:endParaRPr lang="en-CA"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defTabSz="457200">
              <a:spcAft>
                <a:spcPts val="1200"/>
              </a:spcAft>
              <a:buSzPts val="1100"/>
              <a:buFont typeface="Symbol" panose="05050102010706020507" pitchFamily="18" charset="2"/>
              <a:buChar char="·"/>
              <a:tabLst>
                <a:tab pos="539750" algn="l"/>
              </a:tabLst>
            </a:pPr>
            <a:r>
              <a:rPr lang="en-GB"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Quality standards</a:t>
            </a:r>
          </a:p>
          <a:p>
            <a:pPr marL="800100" lvl="1" indent="-342900" algn="just" defTabSz="457200">
              <a:spcAft>
                <a:spcPts val="1200"/>
              </a:spcAft>
              <a:buSzPts val="1100"/>
              <a:buFont typeface="Symbol" panose="05050102010706020507" pitchFamily="18" charset="2"/>
              <a:buChar char="·"/>
              <a:tabLst>
                <a:tab pos="539750" algn="l"/>
              </a:tabLst>
            </a:pPr>
            <a:r>
              <a:rPr lang="en-GB"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PISA technical </a:t>
            </a: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standards, SABER – Student Assessment</a:t>
            </a:r>
            <a:endParaRPr lang="en-CA" sz="2000"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Specific project elements</a:t>
            </a:r>
          </a:p>
          <a:p>
            <a:pPr marL="800100" lvl="1" indent="-342900" algn="just" defTabSz="457200">
              <a:spcAft>
                <a:spcPts val="1200"/>
              </a:spcAft>
              <a:buSzPts val="1100"/>
              <a:buFont typeface="Symbol" panose="05050102010706020507" pitchFamily="18" charset="2"/>
              <a:buChar char="·"/>
              <a:tabLst>
                <a:tab pos="539750" algn="l"/>
              </a:tabLst>
            </a:pPr>
            <a:r>
              <a:rPr lang="en-GB" sz="2000"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Project management tasks required for successful implementation</a:t>
            </a:r>
          </a:p>
          <a:p>
            <a:pPr marL="800100" lvl="1" indent="-342900" algn="just" defTabSz="457200">
              <a:spcAft>
                <a:spcPts val="1200"/>
              </a:spcAft>
              <a:buSzPts val="1100"/>
              <a:buFont typeface="Symbol" panose="05050102010706020507" pitchFamily="18" charset="2"/>
              <a:buChar char="·"/>
              <a:tabLst>
                <a:tab pos="539750" algn="l"/>
              </a:tabLst>
            </a:pPr>
            <a:endParaRPr lang="en-CA"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defTabSz="457200">
              <a:spcAft>
                <a:spcPts val="1200"/>
              </a:spcAft>
              <a:buSzPts val="1100"/>
              <a:tabLst>
                <a:tab pos="539750" algn="l"/>
              </a:tabLst>
            </a:pPr>
            <a:r>
              <a:rPr lang="en-CA" dirty="0" smtClean="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Sources: PISA Technical Standards, NPM Manual, PISA for Development Project Documentation, SABER – Student Assessment</a:t>
            </a:r>
            <a:endParaRPr lang="en-GB" dirty="0">
              <a:solidFill>
                <a:srgbClr val="162F33">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5166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20" y="1876270"/>
            <a:ext cx="8079581" cy="1658198"/>
          </a:xfrm>
        </p:spPr>
        <p:txBody>
          <a:bodyPr>
            <a:normAutofit fontScale="90000"/>
          </a:bodyPr>
          <a:lstStyle/>
          <a:p>
            <a:r>
              <a:rPr lang="en-CA" dirty="0">
                <a:solidFill>
                  <a:schemeClr val="tx2">
                    <a:lumMod val="90000"/>
                    <a:lumOff val="10000"/>
                  </a:schemeClr>
                </a:solidFill>
              </a:rPr>
              <a:t>Systems Approach for Better Education Results (SABER</a:t>
            </a:r>
            <a:r>
              <a:rPr lang="en-CA" dirty="0" smtClean="0">
                <a:solidFill>
                  <a:schemeClr val="tx2">
                    <a:lumMod val="90000"/>
                    <a:lumOff val="10000"/>
                  </a:schemeClr>
                </a:solidFill>
              </a:rPr>
              <a:t>) – Student Assessment</a:t>
            </a:r>
            <a:endParaRPr lang="en-CA" dirty="0">
              <a:solidFill>
                <a:schemeClr val="tx2">
                  <a:lumMod val="90000"/>
                  <a:lumOff val="10000"/>
                </a:schemeClr>
              </a:solidFill>
            </a:endParaRPr>
          </a:p>
        </p:txBody>
      </p:sp>
    </p:spTree>
    <p:extLst>
      <p:ext uri="{BB962C8B-B14F-4D97-AF65-F5344CB8AC3E}">
        <p14:creationId xmlns:p14="http://schemas.microsoft.com/office/powerpoint/2010/main" val="3047026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lumMod val="90000"/>
                    <a:lumOff val="10000"/>
                  </a:schemeClr>
                </a:solidFill>
              </a:rPr>
              <a:t>SABER rubrics</a:t>
            </a:r>
            <a:endParaRPr lang="en-CA" dirty="0">
              <a:solidFill>
                <a:schemeClr val="tx2">
                  <a:lumMod val="90000"/>
                  <a:lumOff val="1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5480572"/>
              </p:ext>
            </p:extLst>
          </p:nvPr>
        </p:nvGraphicFramePr>
        <p:xfrm>
          <a:off x="1040260" y="2506895"/>
          <a:ext cx="7081464" cy="3431568"/>
        </p:xfrm>
        <a:graphic>
          <a:graphicData uri="http://schemas.openxmlformats.org/drawingml/2006/table">
            <a:tbl>
              <a:tblPr firstRow="1" firstCol="1" bandRow="1">
                <a:tableStyleId>{5C22544A-7EE6-4342-B048-85BDC9FD1C3A}</a:tableStyleId>
              </a:tblPr>
              <a:tblGrid>
                <a:gridCol w="1777524"/>
                <a:gridCol w="1220682"/>
                <a:gridCol w="1085051"/>
                <a:gridCol w="1017989"/>
                <a:gridCol w="1017989"/>
                <a:gridCol w="962229"/>
              </a:tblGrid>
              <a:tr h="1139380">
                <a:tc rowSpan="2">
                  <a:txBody>
                    <a:bodyPr/>
                    <a:lstStyle/>
                    <a:p>
                      <a:pPr marL="5715" marR="21590" indent="-5715" algn="ctr">
                        <a:lnSpc>
                          <a:spcPct val="107000"/>
                        </a:lnSpc>
                        <a:spcAft>
                          <a:spcPts val="0"/>
                        </a:spcAft>
                      </a:pPr>
                      <a:r>
                        <a:rPr lang="en-CA" sz="1600" dirty="0">
                          <a:effectLst/>
                        </a:rPr>
                        <a:t>Dimension </a:t>
                      </a: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71914" marR="54769" marT="50165" marB="155575" anchor="ctr"/>
                </a:tc>
                <a:tc gridSpan="5">
                  <a:txBody>
                    <a:bodyPr/>
                    <a:lstStyle/>
                    <a:p>
                      <a:pPr marL="817245" marR="1270" indent="-5715" algn="ctr">
                        <a:lnSpc>
                          <a:spcPct val="107000"/>
                        </a:lnSpc>
                        <a:spcAft>
                          <a:spcPts val="0"/>
                        </a:spcAft>
                      </a:pPr>
                      <a:r>
                        <a:rPr lang="en-CA" sz="1600" dirty="0" smtClean="0">
                          <a:effectLst/>
                        </a:rPr>
                        <a:t>Development Level</a:t>
                      </a: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71914" marR="54769" marT="50165" marB="155575" anchor="ctr"/>
                </a:tc>
                <a:tc hMerge="1">
                  <a:txBody>
                    <a:bodyPr/>
                    <a:lstStyle/>
                    <a:p>
                      <a:pPr marL="817245" marR="1270" indent="-5715" algn="l">
                        <a:lnSpc>
                          <a:spcPct val="107000"/>
                        </a:lnSpc>
                        <a:spcAft>
                          <a:spcPts val="0"/>
                        </a:spcAft>
                      </a:pP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95885" marR="73025" marT="50165" marB="155575"/>
                </a:tc>
                <a:tc hMerge="1">
                  <a:txBody>
                    <a:bodyPr/>
                    <a:lstStyle/>
                    <a:p>
                      <a:endParaRPr lang="en-CA"/>
                    </a:p>
                  </a:txBody>
                  <a:tcPr/>
                </a:tc>
                <a:tc hMerge="1">
                  <a:txBody>
                    <a:bodyPr/>
                    <a:lstStyle/>
                    <a:p>
                      <a:pPr marL="5715" marR="1270" indent="-5715" algn="l">
                        <a:lnSpc>
                          <a:spcPct val="107000"/>
                        </a:lnSpc>
                        <a:spcAft>
                          <a:spcPts val="800"/>
                        </a:spcAft>
                      </a:pP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95885" marR="73025" marT="50165" marB="155575"/>
                </a:tc>
                <a:tc hMerge="1">
                  <a:txBody>
                    <a:bodyPr/>
                    <a:lstStyle/>
                    <a:p>
                      <a:pPr marL="5715" marR="1270" indent="-5715" algn="l">
                        <a:lnSpc>
                          <a:spcPct val="107000"/>
                        </a:lnSpc>
                        <a:spcAft>
                          <a:spcPts val="800"/>
                        </a:spcAft>
                      </a:pP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95885" marR="73025" marT="50165" marB="155575"/>
                </a:tc>
              </a:tr>
              <a:tr h="2292188">
                <a:tc vMerge="1">
                  <a:txBody>
                    <a:bodyPr/>
                    <a:lstStyle/>
                    <a:p>
                      <a:endParaRPr lang="en-CA"/>
                    </a:p>
                  </a:txBody>
                  <a:tcPr/>
                </a:tc>
                <a:tc>
                  <a:txBody>
                    <a:bodyPr/>
                    <a:lstStyle/>
                    <a:p>
                      <a:pPr marL="5715" marR="21590" indent="-5715" algn="ctr">
                        <a:lnSpc>
                          <a:spcPct val="107000"/>
                        </a:lnSpc>
                        <a:spcAft>
                          <a:spcPts val="0"/>
                        </a:spcAft>
                      </a:pPr>
                      <a:r>
                        <a:rPr lang="en-CA" sz="1600" dirty="0">
                          <a:effectLst/>
                        </a:rPr>
                        <a:t>LATENT </a:t>
                      </a:r>
                    </a:p>
                    <a:p>
                      <a:pPr marL="5715" marR="1270" indent="-5715" algn="ctr">
                        <a:lnSpc>
                          <a:spcPct val="107000"/>
                        </a:lnSpc>
                        <a:spcAft>
                          <a:spcPts val="0"/>
                        </a:spcAft>
                      </a:pPr>
                      <a:r>
                        <a:rPr lang="en-CA" sz="1600" dirty="0">
                          <a:effectLst/>
                        </a:rPr>
                        <a:t>(Absence of, or deviation from, attribute) </a:t>
                      </a: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71914" marR="54769" marT="50165" marB="155575" anchor="ctr"/>
                </a:tc>
                <a:tc>
                  <a:txBody>
                    <a:bodyPr/>
                    <a:lstStyle/>
                    <a:p>
                      <a:pPr marL="5715" marR="21590" indent="16510" algn="ctr">
                        <a:lnSpc>
                          <a:spcPct val="107000"/>
                        </a:lnSpc>
                        <a:spcAft>
                          <a:spcPts val="0"/>
                        </a:spcAft>
                      </a:pPr>
                      <a:r>
                        <a:rPr lang="en-CA" sz="1600" dirty="0">
                          <a:effectLst/>
                        </a:rPr>
                        <a:t>EMERGING  (On way to meeting minimum standard) </a:t>
                      </a: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71914" marR="54769" marT="50165" marB="155575" anchor="ctr"/>
                </a:tc>
                <a:tc>
                  <a:txBody>
                    <a:bodyPr/>
                    <a:lstStyle/>
                    <a:p>
                      <a:pPr marL="5715" marR="22225" indent="-5715" algn="ctr">
                        <a:lnSpc>
                          <a:spcPct val="107000"/>
                        </a:lnSpc>
                        <a:spcAft>
                          <a:spcPts val="0"/>
                        </a:spcAft>
                      </a:pPr>
                      <a:r>
                        <a:rPr lang="en-CA" sz="1600" dirty="0">
                          <a:effectLst/>
                        </a:rPr>
                        <a:t>ESTABLISHED  </a:t>
                      </a:r>
                    </a:p>
                    <a:p>
                      <a:pPr marL="4445" marR="1270" indent="-4445" algn="ctr">
                        <a:lnSpc>
                          <a:spcPct val="107000"/>
                        </a:lnSpc>
                        <a:spcAft>
                          <a:spcPts val="0"/>
                        </a:spcAft>
                      </a:pPr>
                      <a:r>
                        <a:rPr lang="en-CA" sz="1600" dirty="0">
                          <a:effectLst/>
                        </a:rPr>
                        <a:t>(Acceptable minimum standard) </a:t>
                      </a: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71914" marR="54769" marT="50165" marB="155575" anchor="ctr"/>
                </a:tc>
                <a:tc>
                  <a:txBody>
                    <a:bodyPr/>
                    <a:lstStyle/>
                    <a:p>
                      <a:pPr marL="5715" marR="26035" indent="-5715" algn="ctr">
                        <a:lnSpc>
                          <a:spcPct val="107000"/>
                        </a:lnSpc>
                        <a:spcAft>
                          <a:spcPts val="0"/>
                        </a:spcAft>
                      </a:pPr>
                      <a:r>
                        <a:rPr lang="en-CA" sz="1600" dirty="0">
                          <a:effectLst/>
                        </a:rPr>
                        <a:t>ADVANCED  </a:t>
                      </a:r>
                    </a:p>
                    <a:p>
                      <a:pPr marL="5715" marR="25400" indent="-5715" algn="ctr">
                        <a:lnSpc>
                          <a:spcPct val="107000"/>
                        </a:lnSpc>
                        <a:spcAft>
                          <a:spcPts val="0"/>
                        </a:spcAft>
                      </a:pPr>
                      <a:r>
                        <a:rPr lang="en-CA" sz="1600" dirty="0">
                          <a:effectLst/>
                        </a:rPr>
                        <a:t>(Best practice) </a:t>
                      </a: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71914" marR="54769" marT="50165" marB="155575" anchor="ctr"/>
                </a:tc>
                <a:tc>
                  <a:txBody>
                    <a:bodyPr/>
                    <a:lstStyle/>
                    <a:p>
                      <a:pPr marL="5715" marR="24765" indent="-5715" algn="ctr">
                        <a:lnSpc>
                          <a:spcPct val="107000"/>
                        </a:lnSpc>
                        <a:spcAft>
                          <a:spcPts val="0"/>
                        </a:spcAft>
                      </a:pPr>
                      <a:r>
                        <a:rPr lang="en-CA" sz="1600" dirty="0">
                          <a:effectLst/>
                        </a:rPr>
                        <a:t>Justification </a:t>
                      </a:r>
                      <a:endParaRPr lang="en-CA" sz="1600" dirty="0">
                        <a:solidFill>
                          <a:srgbClr val="221F1F"/>
                        </a:solidFill>
                        <a:effectLst/>
                        <a:latin typeface="Calibri" panose="020F0502020204030204" pitchFamily="34" charset="0"/>
                        <a:ea typeface="Calibri" panose="020F0502020204030204" pitchFamily="34" charset="0"/>
                        <a:cs typeface="Calibri" panose="020F0502020204030204" pitchFamily="34" charset="0"/>
                      </a:endParaRPr>
                    </a:p>
                  </a:txBody>
                  <a:tcPr marL="71914" marR="54769" marT="50165" marB="155575" anchor="ctr"/>
                </a:tc>
              </a:tr>
            </a:tbl>
          </a:graphicData>
        </a:graphic>
      </p:graphicFrame>
    </p:spTree>
    <p:extLst>
      <p:ext uri="{BB962C8B-B14F-4D97-AF65-F5344CB8AC3E}">
        <p14:creationId xmlns:p14="http://schemas.microsoft.com/office/powerpoint/2010/main" val="2646027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Enabling Environment ratings: normative definitions</a:t>
            </a:r>
          </a:p>
        </p:txBody>
      </p:sp>
      <p:sp>
        <p:nvSpPr>
          <p:cNvPr id="5" name="Content Placeholder 4"/>
          <p:cNvSpPr>
            <a:spLocks noGrp="1"/>
          </p:cNvSpPr>
          <p:nvPr>
            <p:ph idx="1"/>
          </p:nvPr>
        </p:nvSpPr>
        <p:spPr/>
        <p:txBody>
          <a:bodyPr>
            <a:noAutofit/>
          </a:bodyPr>
          <a:lstStyle/>
          <a:p>
            <a:r>
              <a:rPr lang="en-CA" dirty="0"/>
              <a:t>	</a:t>
            </a:r>
          </a:p>
          <a:p>
            <a:pPr marL="457200" indent="-457200">
              <a:buFont typeface="+mj-lt"/>
              <a:buAutoNum type="arabicPeriod"/>
            </a:pPr>
            <a:r>
              <a:rPr lang="en-CA" dirty="0" smtClean="0"/>
              <a:t>Latent: there </a:t>
            </a:r>
            <a:r>
              <a:rPr lang="en-CA" dirty="0"/>
              <a:t>is no environmental support or there are environmental obstacles that deter program </a:t>
            </a:r>
            <a:r>
              <a:rPr lang="en-CA" dirty="0" smtClean="0"/>
              <a:t>implementation.</a:t>
            </a:r>
          </a:p>
          <a:p>
            <a:pPr marL="457200" indent="-457200">
              <a:buFont typeface="+mj-lt"/>
              <a:buAutoNum type="arabicPeriod"/>
            </a:pPr>
            <a:r>
              <a:rPr lang="en-CA" dirty="0" smtClean="0"/>
              <a:t>Emerging: there </a:t>
            </a:r>
            <a:r>
              <a:rPr lang="en-CA" dirty="0"/>
              <a:t>are political, economic or social structures in place that may be adapted to facilitate </a:t>
            </a:r>
            <a:r>
              <a:rPr lang="en-CA" dirty="0" smtClean="0"/>
              <a:t>implementation</a:t>
            </a:r>
            <a:r>
              <a:rPr lang="en-CA" dirty="0"/>
              <a:t>.</a:t>
            </a:r>
          </a:p>
          <a:p>
            <a:pPr marL="742950" indent="-742950">
              <a:buFont typeface="+mj-lt"/>
              <a:buAutoNum type="arabicPeriod"/>
            </a:pPr>
            <a:r>
              <a:rPr lang="en-CA" sz="3200" b="1" dirty="0" smtClean="0">
                <a:solidFill>
                  <a:srgbClr val="0070C0"/>
                </a:solidFill>
              </a:rPr>
              <a:t>Established: political</a:t>
            </a:r>
            <a:r>
              <a:rPr lang="en-CA" sz="3200" b="1" dirty="0">
                <a:solidFill>
                  <a:srgbClr val="0070C0"/>
                </a:solidFill>
              </a:rPr>
              <a:t>, social or economic structures exist that can support </a:t>
            </a:r>
            <a:r>
              <a:rPr lang="en-CA" sz="3200" b="1" dirty="0" smtClean="0">
                <a:solidFill>
                  <a:srgbClr val="0070C0"/>
                </a:solidFill>
              </a:rPr>
              <a:t>implementation. </a:t>
            </a:r>
            <a:r>
              <a:rPr lang="en-CA" sz="3200" b="1" dirty="0">
                <a:solidFill>
                  <a:srgbClr val="0070C0"/>
                </a:solidFill>
              </a:rPr>
              <a:t>MINIMUM REQUIRED</a:t>
            </a:r>
          </a:p>
          <a:p>
            <a:pPr marL="457200" indent="-457200">
              <a:buFont typeface="+mj-lt"/>
              <a:buAutoNum type="arabicPeriod"/>
            </a:pPr>
            <a:r>
              <a:rPr lang="en-CA" dirty="0" smtClean="0"/>
              <a:t>Advanced: political</a:t>
            </a:r>
            <a:r>
              <a:rPr lang="en-CA" dirty="0"/>
              <a:t>, social or economic structures are currently providing support to similar </a:t>
            </a:r>
            <a:r>
              <a:rPr lang="en-CA" dirty="0" smtClean="0"/>
              <a:t>activities</a:t>
            </a:r>
            <a:r>
              <a:rPr lang="en-CA" dirty="0"/>
              <a:t>.</a:t>
            </a:r>
          </a:p>
        </p:txBody>
      </p:sp>
    </p:spTree>
    <p:extLst>
      <p:ext uri="{BB962C8B-B14F-4D97-AF65-F5344CB8AC3E}">
        <p14:creationId xmlns:p14="http://schemas.microsoft.com/office/powerpoint/2010/main" val="40347995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Organizational ratings: normative definitions</a:t>
            </a:r>
          </a:p>
        </p:txBody>
      </p:sp>
      <p:sp>
        <p:nvSpPr>
          <p:cNvPr id="5" name="Content Placeholder 4"/>
          <p:cNvSpPr>
            <a:spLocks noGrp="1"/>
          </p:cNvSpPr>
          <p:nvPr>
            <p:ph idx="1"/>
          </p:nvPr>
        </p:nvSpPr>
        <p:spPr/>
        <p:txBody>
          <a:bodyPr>
            <a:noAutofit/>
          </a:bodyPr>
          <a:lstStyle/>
          <a:p>
            <a:r>
              <a:rPr lang="en-CA" dirty="0"/>
              <a:t>	</a:t>
            </a:r>
          </a:p>
          <a:p>
            <a:pPr marL="457200" indent="-457200">
              <a:buFont typeface="+mj-lt"/>
              <a:buAutoNum type="arabicPeriod"/>
            </a:pPr>
            <a:r>
              <a:rPr lang="en-CA" dirty="0" smtClean="0"/>
              <a:t>Latent: there </a:t>
            </a:r>
            <a:r>
              <a:rPr lang="en-CA" dirty="0"/>
              <a:t>is no capacity to assume this </a:t>
            </a:r>
            <a:r>
              <a:rPr lang="en-CA" dirty="0" smtClean="0"/>
              <a:t>role</a:t>
            </a:r>
            <a:r>
              <a:rPr lang="en-CA" dirty="0"/>
              <a:t>.</a:t>
            </a:r>
          </a:p>
          <a:p>
            <a:pPr marL="457200" indent="-457200">
              <a:buFont typeface="+mj-lt"/>
              <a:buAutoNum type="arabicPeriod"/>
            </a:pPr>
            <a:r>
              <a:rPr lang="en-CA" dirty="0"/>
              <a:t>Emerging </a:t>
            </a:r>
            <a:r>
              <a:rPr lang="en-CA" dirty="0" smtClean="0"/>
              <a:t>: some </a:t>
            </a:r>
            <a:r>
              <a:rPr lang="en-CA" dirty="0"/>
              <a:t>capacity exists but it is not institutionalized in a coherent administrative </a:t>
            </a:r>
            <a:r>
              <a:rPr lang="en-CA" dirty="0" smtClean="0"/>
              <a:t>structure</a:t>
            </a:r>
            <a:r>
              <a:rPr lang="en-CA" dirty="0"/>
              <a:t>.</a:t>
            </a:r>
          </a:p>
          <a:p>
            <a:pPr marL="514350" indent="-514350">
              <a:buFont typeface="+mj-lt"/>
              <a:buAutoNum type="arabicPeriod"/>
            </a:pPr>
            <a:r>
              <a:rPr lang="en-CA" sz="3200" b="1" dirty="0" smtClean="0">
                <a:solidFill>
                  <a:srgbClr val="0070C0"/>
                </a:solidFill>
              </a:rPr>
              <a:t>Established: some </a:t>
            </a:r>
            <a:r>
              <a:rPr lang="en-CA" sz="3200" b="1" dirty="0">
                <a:solidFill>
                  <a:srgbClr val="0070C0"/>
                </a:solidFill>
              </a:rPr>
              <a:t>capacity exists within a coherent administrative structure, but may lack availability or technical skills to assume </a:t>
            </a:r>
            <a:r>
              <a:rPr lang="en-CA" sz="3200" b="1" dirty="0" smtClean="0">
                <a:solidFill>
                  <a:srgbClr val="0070C0"/>
                </a:solidFill>
              </a:rPr>
              <a:t>responsibilities. </a:t>
            </a:r>
            <a:r>
              <a:rPr lang="en-CA" sz="3200" b="1" dirty="0">
                <a:solidFill>
                  <a:srgbClr val="0070C0"/>
                </a:solidFill>
              </a:rPr>
              <a:t>MINIMUM REQUIRED</a:t>
            </a:r>
          </a:p>
          <a:p>
            <a:pPr marL="457200" indent="-457200">
              <a:buFont typeface="+mj-lt"/>
              <a:buAutoNum type="arabicPeriod"/>
            </a:pPr>
            <a:r>
              <a:rPr lang="en-CA" dirty="0"/>
              <a:t>Advanced </a:t>
            </a:r>
            <a:r>
              <a:rPr lang="en-CA" dirty="0" smtClean="0"/>
              <a:t>: capacity </a:t>
            </a:r>
            <a:r>
              <a:rPr lang="en-CA" dirty="0"/>
              <a:t>is institutionalized and has sufficient resources to assume the responsibilities without developing additional </a:t>
            </a:r>
            <a:r>
              <a:rPr lang="en-CA" dirty="0" smtClean="0"/>
              <a:t>capacity</a:t>
            </a:r>
            <a:r>
              <a:rPr lang="en-CA" dirty="0"/>
              <a:t>.</a:t>
            </a:r>
          </a:p>
        </p:txBody>
      </p:sp>
    </p:spTree>
    <p:extLst>
      <p:ext uri="{BB962C8B-B14F-4D97-AF65-F5344CB8AC3E}">
        <p14:creationId xmlns:p14="http://schemas.microsoft.com/office/powerpoint/2010/main" val="21797334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Individual ratings: normative definitions</a:t>
            </a:r>
          </a:p>
        </p:txBody>
      </p:sp>
      <p:sp>
        <p:nvSpPr>
          <p:cNvPr id="5" name="Content Placeholder 4"/>
          <p:cNvSpPr>
            <a:spLocks noGrp="1"/>
          </p:cNvSpPr>
          <p:nvPr>
            <p:ph idx="1"/>
          </p:nvPr>
        </p:nvSpPr>
        <p:spPr/>
        <p:txBody>
          <a:bodyPr>
            <a:noAutofit/>
          </a:bodyPr>
          <a:lstStyle/>
          <a:p>
            <a:pPr marL="457200" indent="-457200">
              <a:buFont typeface="+mj-lt"/>
              <a:buAutoNum type="arabicPeriod"/>
            </a:pPr>
            <a:r>
              <a:rPr lang="en-CA" dirty="0" smtClean="0"/>
              <a:t>Individuals </a:t>
            </a:r>
            <a:r>
              <a:rPr lang="en-CA" dirty="0"/>
              <a:t>do not have the skills and/or are resistant to developing requisite skills</a:t>
            </a:r>
          </a:p>
          <a:p>
            <a:pPr marL="457200" indent="-457200">
              <a:buFont typeface="+mj-lt"/>
              <a:buAutoNum type="arabicPeriod"/>
            </a:pPr>
            <a:r>
              <a:rPr lang="en-CA" dirty="0" smtClean="0"/>
              <a:t>Individuals </a:t>
            </a:r>
            <a:r>
              <a:rPr lang="en-CA" dirty="0"/>
              <a:t>have foundational knowledge or personal attributes that will enable them to acquire requisite skills or attributes</a:t>
            </a:r>
          </a:p>
          <a:p>
            <a:pPr marL="514350" indent="-514350">
              <a:buFont typeface="+mj-lt"/>
              <a:buAutoNum type="arabicPeriod"/>
            </a:pPr>
            <a:r>
              <a:rPr lang="en-CA" sz="3200" b="1" dirty="0" smtClean="0">
                <a:solidFill>
                  <a:srgbClr val="0070C0"/>
                </a:solidFill>
              </a:rPr>
              <a:t>Individuals </a:t>
            </a:r>
            <a:r>
              <a:rPr lang="en-CA" sz="3200" b="1" dirty="0">
                <a:solidFill>
                  <a:srgbClr val="0070C0"/>
                </a:solidFill>
              </a:rPr>
              <a:t>have sufficient knowledge, interest and aptitude to allow development of requisite skills or attributes with brief workplace training and/or independent training and practice. MINIMUM REQUIRED</a:t>
            </a:r>
          </a:p>
          <a:p>
            <a:pPr marL="457200" indent="-457200">
              <a:buFont typeface="+mj-lt"/>
              <a:buAutoNum type="arabicPeriod"/>
            </a:pPr>
            <a:r>
              <a:rPr lang="en-CA" dirty="0" smtClean="0"/>
              <a:t>Individuals </a:t>
            </a:r>
            <a:r>
              <a:rPr lang="en-CA" dirty="0"/>
              <a:t>already have the required skills or attributes</a:t>
            </a:r>
          </a:p>
          <a:p>
            <a:endParaRPr lang="en-CA" dirty="0"/>
          </a:p>
        </p:txBody>
      </p:sp>
    </p:spTree>
    <p:extLst>
      <p:ext uri="{BB962C8B-B14F-4D97-AF65-F5344CB8AC3E}">
        <p14:creationId xmlns:p14="http://schemas.microsoft.com/office/powerpoint/2010/main" val="6512918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42" y="2389978"/>
            <a:ext cx="8079581" cy="1658198"/>
          </a:xfrm>
        </p:spPr>
        <p:txBody>
          <a:bodyPr/>
          <a:lstStyle/>
          <a:p>
            <a:r>
              <a:rPr lang="en-CA" dirty="0" smtClean="0"/>
              <a:t>Operationalization</a:t>
            </a:r>
            <a:endParaRPr lang="en-CA" dirty="0"/>
          </a:p>
        </p:txBody>
      </p:sp>
    </p:spTree>
    <p:extLst>
      <p:ext uri="{BB962C8B-B14F-4D97-AF65-F5344CB8AC3E}">
        <p14:creationId xmlns:p14="http://schemas.microsoft.com/office/powerpoint/2010/main" val="17265124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28060118"/>
              </p:ext>
            </p:extLst>
          </p:nvPr>
        </p:nvGraphicFramePr>
        <p:xfrm>
          <a:off x="855325" y="575352"/>
          <a:ext cx="7528388" cy="6756864"/>
        </p:xfrm>
        <a:graphic>
          <a:graphicData uri="http://schemas.openxmlformats.org/drawingml/2006/table">
            <a:tbl>
              <a:tblPr>
                <a:tableStyleId>{5C22544A-7EE6-4342-B048-85BDC9FD1C3A}</a:tableStyleId>
              </a:tblPr>
              <a:tblGrid>
                <a:gridCol w="1162080"/>
                <a:gridCol w="1162080"/>
                <a:gridCol w="1301057"/>
                <a:gridCol w="1301057"/>
                <a:gridCol w="1301057"/>
                <a:gridCol w="1301057"/>
              </a:tblGrid>
              <a:tr h="867312">
                <a:tc>
                  <a:txBody>
                    <a:bodyPr/>
                    <a:lstStyle/>
                    <a:p>
                      <a:pPr algn="ctr" fontAlgn="ctr"/>
                      <a:r>
                        <a:rPr lang="en-CA" sz="1800" u="none" strike="noStrike" dirty="0" smtClean="0">
                          <a:solidFill>
                            <a:schemeClr val="bg1"/>
                          </a:solidFill>
                          <a:effectLst/>
                        </a:rPr>
                        <a:t>PISA Element / Activity</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bg2">
                        <a:lumMod val="25000"/>
                      </a:schemeClr>
                    </a:solidFill>
                  </a:tcPr>
                </a:tc>
                <a:tc>
                  <a:txBody>
                    <a:bodyPr/>
                    <a:lstStyle/>
                    <a:p>
                      <a:pPr algn="ctr" fontAlgn="ctr"/>
                      <a:r>
                        <a:rPr lang="en-CA" sz="1800" u="none" strike="noStrike" dirty="0">
                          <a:solidFill>
                            <a:schemeClr val="bg1"/>
                          </a:solidFill>
                          <a:effectLst/>
                        </a:rPr>
                        <a:t>Description</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tx1">
                        <a:lumMod val="75000"/>
                        <a:lumOff val="25000"/>
                      </a:schemeClr>
                    </a:solidFill>
                  </a:tcPr>
                </a:tc>
                <a:tc>
                  <a:txBody>
                    <a:bodyPr/>
                    <a:lstStyle/>
                    <a:p>
                      <a:pPr algn="ctr" fontAlgn="ctr"/>
                      <a:r>
                        <a:rPr lang="en-CA" sz="2400" u="none" strike="noStrike" dirty="0">
                          <a:effectLst/>
                        </a:rPr>
                        <a:t>Latent</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Emerging</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Established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Advanced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r>
              <a:tr h="826012">
                <a:tc>
                  <a:txBody>
                    <a:bodyPr/>
                    <a:lstStyle/>
                    <a:p>
                      <a:pPr algn="l" fontAlgn="b"/>
                      <a:r>
                        <a:rPr lang="en-CA" sz="1600" u="none" strike="noStrike" dirty="0">
                          <a:effectLst/>
                        </a:rPr>
                        <a:t> </a:t>
                      </a:r>
                      <a:r>
                        <a:rPr lang="en-CA" sz="1600" u="none" strike="noStrike" dirty="0" smtClean="0">
                          <a:effectLst/>
                        </a:rPr>
                        <a:t>Facilities of the National Centre</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Adequacy of transportation for data collectors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public/shared transportation</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personal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institutional dedicated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r>
              <a:tr h="826012">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Insufficient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part-time shared with other institutions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part time with same institution</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specially hired for this role/project</a:t>
                      </a:r>
                      <a:endParaRPr lang="en-CA" sz="1600" b="0" i="0" u="none" strike="noStrike" dirty="0">
                        <a:solidFill>
                          <a:srgbClr val="000000"/>
                        </a:solidFill>
                        <a:effectLst/>
                        <a:latin typeface="Calibri" panose="020F0502020204030204" pitchFamily="34" charset="0"/>
                      </a:endParaRPr>
                    </a:p>
                  </a:txBody>
                  <a:tcPr marL="7011" marR="7011" marT="9348" marB="0" anchor="ctr"/>
                </a:tc>
              </a:tr>
              <a:tr h="1101349">
                <a:tc>
                  <a:txBody>
                    <a:bodyPr/>
                    <a:lstStyle/>
                    <a:p>
                      <a:pPr algn="l" fontAlgn="b"/>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Availability of training facilities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facilities available (self-study or one-one-one)</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Existing facilities may be repurposed to accommodate training</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Dedicated training environment is available</a:t>
                      </a:r>
                      <a:endParaRPr lang="en-CA" sz="1600" b="0" i="0" u="none" strike="noStrike" dirty="0">
                        <a:solidFill>
                          <a:srgbClr val="000000"/>
                        </a:solidFill>
                        <a:effectLst/>
                        <a:latin typeface="Calibri" panose="020F0502020204030204" pitchFamily="34" charset="0"/>
                      </a:endParaRPr>
                    </a:p>
                  </a:txBody>
                  <a:tcPr marL="7011" marR="7011" marT="9348" marB="0" anchor="ctr"/>
                </a:tc>
              </a:tr>
              <a:tr h="1927361">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collectors to training</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collectors must volunteer time or training conflicts with other responsibilities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 time is compensated but responsibilities may conflict</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Training time is compensated and is integrated with regular duties (or staff are hired exclusively for data collection)</a:t>
                      </a:r>
                      <a:endParaRPr lang="en-CA" sz="1600" b="0" i="0" u="none" strike="noStrike" dirty="0">
                        <a:solidFill>
                          <a:srgbClr val="000000"/>
                        </a:solidFill>
                        <a:effectLst/>
                        <a:latin typeface="Calibri" panose="020F0502020204030204" pitchFamily="34" charset="0"/>
                      </a:endParaRPr>
                    </a:p>
                  </a:txBody>
                  <a:tcPr marL="7011" marR="7011" marT="9348" marB="0" anchor="ctr"/>
                </a:tc>
              </a:tr>
            </a:tbl>
          </a:graphicData>
        </a:graphic>
      </p:graphicFrame>
    </p:spTree>
    <p:extLst>
      <p:ext uri="{BB962C8B-B14F-4D97-AF65-F5344CB8AC3E}">
        <p14:creationId xmlns:p14="http://schemas.microsoft.com/office/powerpoint/2010/main" val="334967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42" y="2389978"/>
            <a:ext cx="8079581" cy="1658198"/>
          </a:xfrm>
        </p:spPr>
        <p:txBody>
          <a:bodyPr/>
          <a:lstStyle/>
          <a:p>
            <a:r>
              <a:rPr lang="en-CA" dirty="0" smtClean="0"/>
              <a:t>Capacity Building Plan</a:t>
            </a:r>
            <a:endParaRPr lang="en-CA" dirty="0"/>
          </a:p>
        </p:txBody>
      </p:sp>
    </p:spTree>
    <p:extLst>
      <p:ext uri="{BB962C8B-B14F-4D97-AF65-F5344CB8AC3E}">
        <p14:creationId xmlns:p14="http://schemas.microsoft.com/office/powerpoint/2010/main" val="61593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principles and components of the </a:t>
            </a:r>
            <a:r>
              <a:rPr lang="en-GB" dirty="0" err="1"/>
              <a:t>ToR</a:t>
            </a:r>
            <a:r>
              <a:rPr lang="en-GB" dirty="0"/>
              <a:t> </a:t>
            </a:r>
            <a:r>
              <a:rPr lang="en-GB" dirty="0" smtClean="0"/>
              <a:t>would</a:t>
            </a:r>
            <a:r>
              <a:rPr lang="en-GB" dirty="0"/>
              <a:t>, once agreed by the International Advisory Group (IAG) of the PISA for Development project, provide the framework for the </a:t>
            </a:r>
            <a:r>
              <a:rPr lang="en-GB" dirty="0" smtClean="0"/>
              <a:t>development by OECD </a:t>
            </a:r>
            <a:r>
              <a:rPr lang="en-GB" dirty="0"/>
              <a:t>of a complete </a:t>
            </a:r>
            <a:r>
              <a:rPr lang="en-GB" dirty="0" err="1"/>
              <a:t>ToR</a:t>
            </a:r>
            <a:r>
              <a:rPr lang="en-GB" dirty="0"/>
              <a:t> and associated tendering documents that would serve as the basis for a call to tender by the OECD</a:t>
            </a:r>
          </a:p>
        </p:txBody>
      </p:sp>
      <p:sp>
        <p:nvSpPr>
          <p:cNvPr id="3" name="Slide Number Placeholder 2"/>
          <p:cNvSpPr>
            <a:spLocks noGrp="1"/>
          </p:cNvSpPr>
          <p:nvPr>
            <p:ph type="sldNum" sz="quarter" idx="4"/>
          </p:nvPr>
        </p:nvSpPr>
        <p:spPr/>
        <p:txBody>
          <a:bodyPr/>
          <a:lstStyle/>
          <a:p>
            <a:fld id="{85B40F36-E8C4-4DF3-A1E6-9A175CF93E0E}" type="slidenum">
              <a:rPr lang="en-US" smtClean="0"/>
              <a:pPr/>
              <a:t>6</a:t>
            </a:fld>
            <a:endParaRPr lang="en-US" dirty="0"/>
          </a:p>
        </p:txBody>
      </p:sp>
      <p:sp>
        <p:nvSpPr>
          <p:cNvPr id="4" name="Title 3"/>
          <p:cNvSpPr>
            <a:spLocks noGrp="1"/>
          </p:cNvSpPr>
          <p:nvPr>
            <p:ph type="title"/>
          </p:nvPr>
        </p:nvSpPr>
        <p:spPr/>
        <p:txBody>
          <a:bodyPr/>
          <a:lstStyle/>
          <a:p>
            <a:r>
              <a:rPr lang="en-US" sz="4400" dirty="0"/>
              <a:t>General Approach </a:t>
            </a:r>
            <a:r>
              <a:rPr lang="en-US" sz="4400" dirty="0" smtClean="0"/>
              <a:t>- 3</a:t>
            </a:r>
            <a:endParaRPr lang="en-GB" sz="4400" dirty="0"/>
          </a:p>
        </p:txBody>
      </p:sp>
    </p:spTree>
    <p:extLst>
      <p:ext uri="{BB962C8B-B14F-4D97-AF65-F5344CB8AC3E}">
        <p14:creationId xmlns:p14="http://schemas.microsoft.com/office/powerpoint/2010/main" val="39495364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Prioritization and Trade-offs</a:t>
            </a:r>
            <a:endParaRPr lang="en-CA" dirty="0"/>
          </a:p>
        </p:txBody>
      </p:sp>
      <p:sp>
        <p:nvSpPr>
          <p:cNvPr id="3" name="Content Placeholder 2"/>
          <p:cNvSpPr>
            <a:spLocks noGrp="1"/>
          </p:cNvSpPr>
          <p:nvPr>
            <p:ph idx="1"/>
          </p:nvPr>
        </p:nvSpPr>
        <p:spPr/>
        <p:txBody>
          <a:bodyPr/>
          <a:lstStyle/>
          <a:p>
            <a:pPr marL="457200" indent="-457200">
              <a:buFont typeface="+mj-lt"/>
              <a:buAutoNum type="arabicPeriod"/>
            </a:pPr>
            <a:r>
              <a:rPr lang="en-CA" dirty="0" smtClean="0"/>
              <a:t>Meet minimum standards for capacity</a:t>
            </a:r>
          </a:p>
          <a:p>
            <a:pPr marL="457200" indent="-457200">
              <a:buFont typeface="+mj-lt"/>
              <a:buAutoNum type="arabicPeriod"/>
            </a:pPr>
            <a:r>
              <a:rPr lang="en-CA" dirty="0" smtClean="0"/>
              <a:t>Prioritize immediate requirements within the PISA cycle</a:t>
            </a:r>
          </a:p>
          <a:p>
            <a:pPr marL="457200" indent="-457200">
              <a:buFont typeface="+mj-lt"/>
              <a:buAutoNum type="arabicPeriod"/>
            </a:pPr>
            <a:r>
              <a:rPr lang="en-CA" dirty="0" smtClean="0"/>
              <a:t>Added-value outcomes associated with PISA implementation</a:t>
            </a:r>
          </a:p>
          <a:p>
            <a:pPr marL="457200" indent="-457200">
              <a:buFont typeface="+mj-lt"/>
              <a:buAutoNum type="arabicPeriod"/>
            </a:pPr>
            <a:r>
              <a:rPr lang="en-CA" dirty="0" smtClean="0"/>
              <a:t>‘Wish-list’ items </a:t>
            </a:r>
          </a:p>
          <a:p>
            <a:endParaRPr lang="en-CA" dirty="0"/>
          </a:p>
        </p:txBody>
      </p:sp>
    </p:spTree>
    <p:extLst>
      <p:ext uri="{BB962C8B-B14F-4D97-AF65-F5344CB8AC3E}">
        <p14:creationId xmlns:p14="http://schemas.microsoft.com/office/powerpoint/2010/main" val="4199723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3531791"/>
              </p:ext>
            </p:extLst>
          </p:nvPr>
        </p:nvGraphicFramePr>
        <p:xfrm>
          <a:off x="855325" y="575352"/>
          <a:ext cx="7528388" cy="6756864"/>
        </p:xfrm>
        <a:graphic>
          <a:graphicData uri="http://schemas.openxmlformats.org/drawingml/2006/table">
            <a:tbl>
              <a:tblPr>
                <a:tableStyleId>{5C22544A-7EE6-4342-B048-85BDC9FD1C3A}</a:tableStyleId>
              </a:tblPr>
              <a:tblGrid>
                <a:gridCol w="1162080"/>
                <a:gridCol w="1162080"/>
                <a:gridCol w="1301057"/>
                <a:gridCol w="1301057"/>
                <a:gridCol w="1301057"/>
                <a:gridCol w="1301057"/>
              </a:tblGrid>
              <a:tr h="867312">
                <a:tc>
                  <a:txBody>
                    <a:bodyPr/>
                    <a:lstStyle/>
                    <a:p>
                      <a:pPr algn="ctr" fontAlgn="ctr"/>
                      <a:r>
                        <a:rPr lang="en-CA" sz="1800" u="none" strike="noStrike" dirty="0" smtClean="0">
                          <a:solidFill>
                            <a:schemeClr val="bg1"/>
                          </a:solidFill>
                          <a:effectLst/>
                        </a:rPr>
                        <a:t>PISA Element / Activity</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bg2">
                        <a:lumMod val="25000"/>
                      </a:schemeClr>
                    </a:solidFill>
                  </a:tcPr>
                </a:tc>
                <a:tc>
                  <a:txBody>
                    <a:bodyPr/>
                    <a:lstStyle/>
                    <a:p>
                      <a:pPr algn="ctr" fontAlgn="ctr"/>
                      <a:r>
                        <a:rPr lang="en-CA" sz="1800" u="none" strike="noStrike" dirty="0">
                          <a:solidFill>
                            <a:schemeClr val="bg1"/>
                          </a:solidFill>
                          <a:effectLst/>
                        </a:rPr>
                        <a:t>Description</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tx1">
                        <a:lumMod val="75000"/>
                        <a:lumOff val="25000"/>
                      </a:schemeClr>
                    </a:solidFill>
                  </a:tcPr>
                </a:tc>
                <a:tc>
                  <a:txBody>
                    <a:bodyPr/>
                    <a:lstStyle/>
                    <a:p>
                      <a:pPr algn="ctr" fontAlgn="ctr"/>
                      <a:r>
                        <a:rPr lang="en-CA" sz="2400" u="none" strike="noStrike" dirty="0">
                          <a:effectLst/>
                        </a:rPr>
                        <a:t>Latent</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Emerging</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Established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Advanced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r>
              <a:tr h="826012">
                <a:tc>
                  <a:txBody>
                    <a:bodyPr/>
                    <a:lstStyle/>
                    <a:p>
                      <a:pPr algn="l" fontAlgn="b"/>
                      <a:r>
                        <a:rPr lang="en-CA" sz="1600" u="none" strike="noStrike" dirty="0">
                          <a:effectLst/>
                        </a:rPr>
                        <a:t> </a:t>
                      </a:r>
                      <a:r>
                        <a:rPr lang="en-CA" sz="1600" u="none" strike="noStrike" dirty="0" smtClean="0">
                          <a:effectLst/>
                        </a:rPr>
                        <a:t>Facilities of the National Centre</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Adequacy of transportation for data collectors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public/shared transportation</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personal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institutional dedicated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r>
              <a:tr h="826012">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Insufficient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part-time shared with other institutions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part time with same institution</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specially hired for this role/project</a:t>
                      </a:r>
                      <a:endParaRPr lang="en-CA" sz="1600" b="0" i="0" u="none" strike="noStrike" dirty="0">
                        <a:solidFill>
                          <a:srgbClr val="000000"/>
                        </a:solidFill>
                        <a:effectLst/>
                        <a:latin typeface="Calibri" panose="020F0502020204030204" pitchFamily="34" charset="0"/>
                      </a:endParaRPr>
                    </a:p>
                  </a:txBody>
                  <a:tcPr marL="7011" marR="7011" marT="9348" marB="0" anchor="ctr"/>
                </a:tc>
              </a:tr>
              <a:tr h="1101349">
                <a:tc>
                  <a:txBody>
                    <a:bodyPr/>
                    <a:lstStyle/>
                    <a:p>
                      <a:pPr algn="l" fontAlgn="b"/>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Availability of training facilities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facilities available (self-study or one-one-one)</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Existing facilities may be repurposed to accommodate training</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Dedicated training environment is available</a:t>
                      </a:r>
                      <a:endParaRPr lang="en-CA" sz="1600" b="0" i="0" u="none" strike="noStrike" dirty="0">
                        <a:solidFill>
                          <a:srgbClr val="000000"/>
                        </a:solidFill>
                        <a:effectLst/>
                        <a:latin typeface="Calibri" panose="020F0502020204030204" pitchFamily="34" charset="0"/>
                      </a:endParaRPr>
                    </a:p>
                  </a:txBody>
                  <a:tcPr marL="7011" marR="7011" marT="9348" marB="0" anchor="ctr"/>
                </a:tc>
              </a:tr>
              <a:tr h="1927361">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collectors to training</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collectors must volunteer time or training conflicts with other responsibilities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 time is compensated but responsibilities may conflict</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Training time is compensated and is integrated with regular duties (or staff are hired exclusively for data collection)</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r>
            </a:tbl>
          </a:graphicData>
        </a:graphic>
      </p:graphicFrame>
    </p:spTree>
    <p:extLst>
      <p:ext uri="{BB962C8B-B14F-4D97-AF65-F5344CB8AC3E}">
        <p14:creationId xmlns:p14="http://schemas.microsoft.com/office/powerpoint/2010/main" val="425565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50731904"/>
              </p:ext>
            </p:extLst>
          </p:nvPr>
        </p:nvGraphicFramePr>
        <p:xfrm>
          <a:off x="855325" y="575352"/>
          <a:ext cx="7528388" cy="6756864"/>
        </p:xfrm>
        <a:graphic>
          <a:graphicData uri="http://schemas.openxmlformats.org/drawingml/2006/table">
            <a:tbl>
              <a:tblPr>
                <a:tableStyleId>{5C22544A-7EE6-4342-B048-85BDC9FD1C3A}</a:tableStyleId>
              </a:tblPr>
              <a:tblGrid>
                <a:gridCol w="1162080"/>
                <a:gridCol w="1162080"/>
                <a:gridCol w="1301057"/>
                <a:gridCol w="1301057"/>
                <a:gridCol w="1301057"/>
                <a:gridCol w="1301057"/>
              </a:tblGrid>
              <a:tr h="867312">
                <a:tc>
                  <a:txBody>
                    <a:bodyPr/>
                    <a:lstStyle/>
                    <a:p>
                      <a:pPr algn="ctr" fontAlgn="ctr"/>
                      <a:r>
                        <a:rPr lang="en-CA" sz="1800" u="none" strike="noStrike" dirty="0" smtClean="0">
                          <a:solidFill>
                            <a:schemeClr val="bg1"/>
                          </a:solidFill>
                          <a:effectLst/>
                        </a:rPr>
                        <a:t>PISA Element / Activity</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bg2">
                        <a:lumMod val="25000"/>
                      </a:schemeClr>
                    </a:solidFill>
                  </a:tcPr>
                </a:tc>
                <a:tc>
                  <a:txBody>
                    <a:bodyPr/>
                    <a:lstStyle/>
                    <a:p>
                      <a:pPr algn="ctr" fontAlgn="ctr"/>
                      <a:r>
                        <a:rPr lang="en-CA" sz="1800" u="none" strike="noStrike" dirty="0">
                          <a:solidFill>
                            <a:schemeClr val="bg1"/>
                          </a:solidFill>
                          <a:effectLst/>
                        </a:rPr>
                        <a:t>Description</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tx1">
                        <a:lumMod val="75000"/>
                        <a:lumOff val="25000"/>
                      </a:schemeClr>
                    </a:solidFill>
                  </a:tcPr>
                </a:tc>
                <a:tc>
                  <a:txBody>
                    <a:bodyPr/>
                    <a:lstStyle/>
                    <a:p>
                      <a:pPr algn="ctr" fontAlgn="ctr"/>
                      <a:r>
                        <a:rPr lang="en-CA" sz="2400" u="none" strike="noStrike" dirty="0">
                          <a:effectLst/>
                        </a:rPr>
                        <a:t>Latent</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Emerging</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Established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Advanced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r>
              <a:tr h="826012">
                <a:tc>
                  <a:txBody>
                    <a:bodyPr/>
                    <a:lstStyle/>
                    <a:p>
                      <a:pPr algn="l" fontAlgn="b"/>
                      <a:r>
                        <a:rPr lang="en-CA" sz="1600" u="none" strike="noStrike" dirty="0">
                          <a:effectLst/>
                        </a:rPr>
                        <a:t> </a:t>
                      </a:r>
                      <a:r>
                        <a:rPr lang="en-CA" sz="1600" u="none" strike="noStrike" dirty="0" smtClean="0">
                          <a:effectLst/>
                        </a:rPr>
                        <a:t>Facilities of the National Centre</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Adequacy of transportation for data collectors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public/shared transportation</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personal vehicles</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institutional dedicated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r>
              <a:tr h="826012">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Insufficient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part-time shared with other institutions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part time with same institution</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specially hired for this role/project</a:t>
                      </a:r>
                      <a:endParaRPr lang="en-CA" sz="1600" b="0" i="0" u="none" strike="noStrike" dirty="0">
                        <a:solidFill>
                          <a:srgbClr val="000000"/>
                        </a:solidFill>
                        <a:effectLst/>
                        <a:latin typeface="Calibri" panose="020F0502020204030204" pitchFamily="34" charset="0"/>
                      </a:endParaRPr>
                    </a:p>
                  </a:txBody>
                  <a:tcPr marL="7011" marR="7011" marT="9348" marB="0" anchor="ctr"/>
                </a:tc>
              </a:tr>
              <a:tr h="1101349">
                <a:tc>
                  <a:txBody>
                    <a:bodyPr/>
                    <a:lstStyle/>
                    <a:p>
                      <a:pPr algn="l" fontAlgn="b"/>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Availability of training facilities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facilities available (self-study or one-one-one)</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Existing facilities may be repurposed to accommodate training</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Dedicated training environment is available</a:t>
                      </a:r>
                      <a:endParaRPr lang="en-CA" sz="1600" b="0" i="0" u="none" strike="noStrike" dirty="0">
                        <a:solidFill>
                          <a:srgbClr val="000000"/>
                        </a:solidFill>
                        <a:effectLst/>
                        <a:latin typeface="Calibri" panose="020F0502020204030204" pitchFamily="34" charset="0"/>
                      </a:endParaRPr>
                    </a:p>
                  </a:txBody>
                  <a:tcPr marL="7011" marR="7011" marT="9348" marB="0" anchor="ctr"/>
                </a:tc>
              </a:tr>
              <a:tr h="1927361">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collectors to training</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collectors must volunteer time or training conflicts with other responsibilities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 time is compensated but responsibilities may conflict</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Training time is compensated and is integrated with regular duties (or staff are hired exclusively for data collection)</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r>
            </a:tbl>
          </a:graphicData>
        </a:graphic>
      </p:graphicFrame>
    </p:spTree>
    <p:extLst>
      <p:ext uri="{BB962C8B-B14F-4D97-AF65-F5344CB8AC3E}">
        <p14:creationId xmlns:p14="http://schemas.microsoft.com/office/powerpoint/2010/main" val="40054126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11508329"/>
              </p:ext>
            </p:extLst>
          </p:nvPr>
        </p:nvGraphicFramePr>
        <p:xfrm>
          <a:off x="855325" y="575352"/>
          <a:ext cx="7528388" cy="6756864"/>
        </p:xfrm>
        <a:graphic>
          <a:graphicData uri="http://schemas.openxmlformats.org/drawingml/2006/table">
            <a:tbl>
              <a:tblPr>
                <a:tableStyleId>{5C22544A-7EE6-4342-B048-85BDC9FD1C3A}</a:tableStyleId>
              </a:tblPr>
              <a:tblGrid>
                <a:gridCol w="1162080"/>
                <a:gridCol w="1162080"/>
                <a:gridCol w="1301057"/>
                <a:gridCol w="1301057"/>
                <a:gridCol w="1301057"/>
                <a:gridCol w="1301057"/>
              </a:tblGrid>
              <a:tr h="867312">
                <a:tc>
                  <a:txBody>
                    <a:bodyPr/>
                    <a:lstStyle/>
                    <a:p>
                      <a:pPr algn="ctr" fontAlgn="ctr"/>
                      <a:r>
                        <a:rPr lang="en-CA" sz="1800" u="none" strike="noStrike" dirty="0" smtClean="0">
                          <a:solidFill>
                            <a:schemeClr val="bg1"/>
                          </a:solidFill>
                          <a:effectLst/>
                        </a:rPr>
                        <a:t>PISA Element / Activity</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bg2">
                        <a:lumMod val="25000"/>
                      </a:schemeClr>
                    </a:solidFill>
                  </a:tcPr>
                </a:tc>
                <a:tc>
                  <a:txBody>
                    <a:bodyPr/>
                    <a:lstStyle/>
                    <a:p>
                      <a:pPr algn="ctr" fontAlgn="ctr"/>
                      <a:r>
                        <a:rPr lang="en-CA" sz="1800" u="none" strike="noStrike" dirty="0">
                          <a:solidFill>
                            <a:schemeClr val="bg1"/>
                          </a:solidFill>
                          <a:effectLst/>
                        </a:rPr>
                        <a:t>Description</a:t>
                      </a:r>
                      <a:endParaRPr lang="en-CA" sz="1800" b="1" i="0" u="none" strike="noStrike" dirty="0">
                        <a:solidFill>
                          <a:schemeClr val="bg1"/>
                        </a:solidFill>
                        <a:effectLst/>
                        <a:latin typeface="Calibri" panose="020F0502020204030204" pitchFamily="34" charset="0"/>
                      </a:endParaRPr>
                    </a:p>
                  </a:txBody>
                  <a:tcPr marL="7011" marR="7011" marT="9348" marB="0" anchor="ctr">
                    <a:solidFill>
                      <a:schemeClr val="tx1">
                        <a:lumMod val="75000"/>
                        <a:lumOff val="25000"/>
                      </a:schemeClr>
                    </a:solidFill>
                  </a:tcPr>
                </a:tc>
                <a:tc>
                  <a:txBody>
                    <a:bodyPr/>
                    <a:lstStyle/>
                    <a:p>
                      <a:pPr algn="ctr" fontAlgn="ctr"/>
                      <a:r>
                        <a:rPr lang="en-CA" sz="2400" u="none" strike="noStrike" dirty="0">
                          <a:effectLst/>
                        </a:rPr>
                        <a:t>Latent</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Emerging</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Established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c>
                  <a:txBody>
                    <a:bodyPr/>
                    <a:lstStyle/>
                    <a:p>
                      <a:pPr algn="ctr" fontAlgn="ctr"/>
                      <a:r>
                        <a:rPr lang="en-CA" sz="2400" u="none" strike="noStrike" dirty="0">
                          <a:effectLst/>
                        </a:rPr>
                        <a:t>Advanced</a:t>
                      </a:r>
                      <a:endParaRPr lang="en-CA" sz="2400" b="1" i="0" u="none" strike="noStrike" dirty="0">
                        <a:solidFill>
                          <a:srgbClr val="000000"/>
                        </a:solidFill>
                        <a:effectLst/>
                        <a:latin typeface="Calibri" panose="020F0502020204030204" pitchFamily="34" charset="0"/>
                      </a:endParaRPr>
                    </a:p>
                  </a:txBody>
                  <a:tcPr marL="7011" marR="7011" marT="9348" marB="0" anchor="ctr">
                    <a:solidFill>
                      <a:schemeClr val="tx2">
                        <a:lumMod val="50000"/>
                        <a:lumOff val="50000"/>
                      </a:schemeClr>
                    </a:solidFill>
                  </a:tcPr>
                </a:tc>
              </a:tr>
              <a:tr h="826012">
                <a:tc>
                  <a:txBody>
                    <a:bodyPr/>
                    <a:lstStyle/>
                    <a:p>
                      <a:pPr algn="l" fontAlgn="b"/>
                      <a:r>
                        <a:rPr lang="en-CA" sz="1600" u="none" strike="noStrike" dirty="0">
                          <a:effectLst/>
                        </a:rPr>
                        <a:t> </a:t>
                      </a:r>
                      <a:r>
                        <a:rPr lang="en-CA" sz="1600" u="none" strike="noStrike" dirty="0" smtClean="0">
                          <a:effectLst/>
                        </a:rPr>
                        <a:t>Facilities of the National Centre</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Adequacy of transportation for data collectors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public/shared transportation</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personal vehicles</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institutional dedicated vehicles</a:t>
                      </a:r>
                      <a:endParaRPr lang="en-CA" sz="1600" b="0" i="0" u="none" strike="noStrike" dirty="0">
                        <a:solidFill>
                          <a:srgbClr val="000000"/>
                        </a:solidFill>
                        <a:effectLst/>
                        <a:latin typeface="Calibri" panose="020F0502020204030204" pitchFamily="34" charset="0"/>
                      </a:endParaRPr>
                    </a:p>
                  </a:txBody>
                  <a:tcPr marL="7011" marR="7011" marT="9348" marB="0" anchor="ctr"/>
                </a:tc>
              </a:tr>
              <a:tr h="826012">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Insufficient data collection staff</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part-time shared with other institutions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part time with same institution</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c>
                  <a:txBody>
                    <a:bodyPr/>
                    <a:lstStyle/>
                    <a:p>
                      <a:pPr algn="l" fontAlgn="ctr"/>
                      <a:r>
                        <a:rPr lang="en-CA" sz="1600" u="none" strike="noStrike" dirty="0">
                          <a:effectLst/>
                        </a:rPr>
                        <a:t>specially hired for this role/project</a:t>
                      </a:r>
                      <a:endParaRPr lang="en-CA" sz="1600" b="0" i="0" u="none" strike="noStrike" dirty="0">
                        <a:solidFill>
                          <a:srgbClr val="000000"/>
                        </a:solidFill>
                        <a:effectLst/>
                        <a:latin typeface="Calibri" panose="020F0502020204030204" pitchFamily="34" charset="0"/>
                      </a:endParaRPr>
                    </a:p>
                  </a:txBody>
                  <a:tcPr marL="7011" marR="7011" marT="9348" marB="0" anchor="ctr"/>
                </a:tc>
              </a:tr>
              <a:tr h="1101349">
                <a:tc>
                  <a:txBody>
                    <a:bodyPr/>
                    <a:lstStyle/>
                    <a:p>
                      <a:pPr algn="l" fontAlgn="b"/>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Availability of training facilities</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No facilities available (self-study or one-one-one)</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Existing facilities may be repurposed to accommodate training</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tx2">
                        <a:lumMod val="10000"/>
                        <a:lumOff val="90000"/>
                      </a:schemeClr>
                    </a:solidFill>
                  </a:tcPr>
                </a:tc>
                <a:tc>
                  <a:txBody>
                    <a:bodyPr/>
                    <a:lstStyle/>
                    <a:p>
                      <a:pPr algn="l" fontAlgn="ctr"/>
                      <a:r>
                        <a:rPr lang="en-CA" sz="1600" u="none" strike="noStrike" dirty="0">
                          <a:effectLst/>
                        </a:rPr>
                        <a:t>Dedicated training environment is available</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r>
              <a:tr h="1927361">
                <a:tc>
                  <a:txBody>
                    <a:bodyPr/>
                    <a:lstStyle/>
                    <a:p>
                      <a:pPr algn="l" fontAlgn="ctr"/>
                      <a:r>
                        <a:rPr lang="en-CA" sz="1600" u="none" strike="noStrike" dirty="0">
                          <a:effectLst/>
                        </a:rPr>
                        <a:t>Recruitment and training of test administrators </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92D050"/>
                    </a:solidFill>
                  </a:tcPr>
                </a:tc>
                <a:tc>
                  <a:txBody>
                    <a:bodyPr/>
                    <a:lstStyle/>
                    <a:p>
                      <a:pPr algn="l" fontAlgn="ctr"/>
                      <a:r>
                        <a:rPr lang="en-CA" sz="1600" u="none" strike="noStrike" dirty="0">
                          <a:effectLst/>
                        </a:rPr>
                        <a:t>Commitment of data collectors to training</a:t>
                      </a:r>
                      <a:endParaRPr lang="en-CA" sz="1600" b="0" i="0" u="none" strike="noStrike" dirty="0">
                        <a:solidFill>
                          <a:srgbClr val="000000"/>
                        </a:solidFill>
                        <a:effectLst/>
                        <a:latin typeface="Calibri" panose="020F0502020204030204" pitchFamily="34" charset="0"/>
                      </a:endParaRPr>
                    </a:p>
                  </a:txBody>
                  <a:tcPr marL="7011" marR="7011" marT="9348" marB="0" anchor="ctr">
                    <a:solidFill>
                      <a:schemeClr val="bg1">
                        <a:lumMod val="75000"/>
                      </a:schemeClr>
                    </a:solidFill>
                  </a:tcPr>
                </a:tc>
                <a:tc>
                  <a:txBody>
                    <a:bodyPr/>
                    <a:lstStyle/>
                    <a:p>
                      <a:pPr algn="l" fontAlgn="ctr"/>
                      <a:r>
                        <a:rPr lang="en-CA" sz="1600" u="none" strike="noStrike" dirty="0">
                          <a:effectLst/>
                        </a:rPr>
                        <a:t> </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collectors must volunteer time or training conflicts with other responsibilities</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Data collector time is compensated but responsibilities may conflict</a:t>
                      </a:r>
                      <a:endParaRPr lang="en-CA" sz="1600" b="0" i="0" u="none" strike="noStrike" dirty="0">
                        <a:solidFill>
                          <a:srgbClr val="000000"/>
                        </a:solidFill>
                        <a:effectLst/>
                        <a:latin typeface="Calibri" panose="020F0502020204030204" pitchFamily="34" charset="0"/>
                      </a:endParaRPr>
                    </a:p>
                  </a:txBody>
                  <a:tcPr marL="7011" marR="7011" marT="9348" marB="0" anchor="ctr"/>
                </a:tc>
                <a:tc>
                  <a:txBody>
                    <a:bodyPr/>
                    <a:lstStyle/>
                    <a:p>
                      <a:pPr algn="l" fontAlgn="ctr"/>
                      <a:r>
                        <a:rPr lang="en-CA" sz="1600" u="none" strike="noStrike" dirty="0">
                          <a:effectLst/>
                        </a:rPr>
                        <a:t>Training time is compensated and is integrated with regular duties (or staff are hired exclusively for data collection)</a:t>
                      </a:r>
                      <a:endParaRPr lang="en-CA" sz="1600" b="0" i="0" u="none" strike="noStrike" dirty="0">
                        <a:solidFill>
                          <a:srgbClr val="000000"/>
                        </a:solidFill>
                        <a:effectLst/>
                        <a:latin typeface="Calibri" panose="020F0502020204030204" pitchFamily="34" charset="0"/>
                      </a:endParaRPr>
                    </a:p>
                  </a:txBody>
                  <a:tcPr marL="7011" marR="7011" marT="9348" marB="0" anchor="ctr">
                    <a:solidFill>
                      <a:srgbClr val="00B050"/>
                    </a:solidFill>
                  </a:tcPr>
                </a:tc>
              </a:tr>
            </a:tbl>
          </a:graphicData>
        </a:graphic>
      </p:graphicFrame>
      <p:sp>
        <p:nvSpPr>
          <p:cNvPr id="3" name="Right Arrow 2"/>
          <p:cNvSpPr/>
          <p:nvPr/>
        </p:nvSpPr>
        <p:spPr>
          <a:xfrm>
            <a:off x="6557482" y="3267182"/>
            <a:ext cx="893852" cy="70891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dirty="0">
              <a:solidFill>
                <a:prstClr val="white"/>
              </a:solidFill>
            </a:endParaRPr>
          </a:p>
        </p:txBody>
      </p:sp>
    </p:spTree>
    <p:extLst>
      <p:ext uri="{BB962C8B-B14F-4D97-AF65-F5344CB8AC3E}">
        <p14:creationId xmlns:p14="http://schemas.microsoft.com/office/powerpoint/2010/main" val="16975828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Capacity Building Tools</a:t>
            </a:r>
            <a:endParaRPr lang="en-CA" dirty="0"/>
          </a:p>
        </p:txBody>
      </p:sp>
      <p:sp>
        <p:nvSpPr>
          <p:cNvPr id="3" name="Content Placeholder 2"/>
          <p:cNvSpPr>
            <a:spLocks noGrp="1"/>
          </p:cNvSpPr>
          <p:nvPr>
            <p:ph idx="1"/>
          </p:nvPr>
        </p:nvSpPr>
        <p:spPr/>
        <p:txBody>
          <a:bodyPr/>
          <a:lstStyle/>
          <a:p>
            <a:pPr marL="457200" indent="-457200">
              <a:buFont typeface="+mj-lt"/>
              <a:buAutoNum type="arabicPeriod"/>
            </a:pPr>
            <a:r>
              <a:rPr lang="en-CA" dirty="0"/>
              <a:t>Organization of existing resources</a:t>
            </a:r>
          </a:p>
          <a:p>
            <a:pPr marL="457200" indent="-457200">
              <a:buFont typeface="+mj-lt"/>
              <a:buAutoNum type="arabicPeriod"/>
            </a:pPr>
            <a:r>
              <a:rPr lang="en-CA" dirty="0"/>
              <a:t>Definition of protocols to increase bureaucratic efficiency</a:t>
            </a:r>
          </a:p>
          <a:p>
            <a:pPr marL="457200" indent="-457200">
              <a:buFont typeface="+mj-lt"/>
              <a:buAutoNum type="arabicPeriod"/>
            </a:pPr>
            <a:r>
              <a:rPr lang="en-CA" dirty="0" smtClean="0"/>
              <a:t>Local expertise and service providers</a:t>
            </a:r>
          </a:p>
          <a:p>
            <a:pPr marL="457200" indent="-457200">
              <a:buFont typeface="+mj-lt"/>
              <a:buAutoNum type="arabicPeriod"/>
            </a:pPr>
            <a:r>
              <a:rPr lang="en-CA" dirty="0" smtClean="0"/>
              <a:t>International technical assistance and training</a:t>
            </a:r>
          </a:p>
          <a:p>
            <a:pPr marL="457200" indent="-457200">
              <a:buFont typeface="+mj-lt"/>
              <a:buAutoNum type="arabicPeriod"/>
            </a:pPr>
            <a:r>
              <a:rPr lang="en-CA" dirty="0" smtClean="0"/>
              <a:t>PISA International Contractor</a:t>
            </a:r>
          </a:p>
        </p:txBody>
      </p:sp>
    </p:spTree>
    <p:extLst>
      <p:ext uri="{BB962C8B-B14F-4D97-AF65-F5344CB8AC3E}">
        <p14:creationId xmlns:p14="http://schemas.microsoft.com/office/powerpoint/2010/main" val="36349707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Some issues for Capacity Building Plan</a:t>
            </a:r>
            <a:endParaRPr lang="en-CA" dirty="0"/>
          </a:p>
        </p:txBody>
      </p:sp>
      <p:sp>
        <p:nvSpPr>
          <p:cNvPr id="3" name="Content Placeholder 2"/>
          <p:cNvSpPr>
            <a:spLocks noGrp="1"/>
          </p:cNvSpPr>
          <p:nvPr>
            <p:ph idx="1"/>
          </p:nvPr>
        </p:nvSpPr>
        <p:spPr/>
        <p:txBody>
          <a:bodyPr/>
          <a:lstStyle/>
          <a:p>
            <a:r>
              <a:rPr lang="en-CA" dirty="0" smtClean="0"/>
              <a:t>Funding agreements and project budgeting</a:t>
            </a:r>
          </a:p>
          <a:p>
            <a:r>
              <a:rPr lang="en-CA" dirty="0" smtClean="0"/>
              <a:t>Infrastructure vs human resources</a:t>
            </a:r>
          </a:p>
          <a:p>
            <a:r>
              <a:rPr lang="en-CA" dirty="0" smtClean="0"/>
              <a:t>MoE internal capacity vs. service providers</a:t>
            </a:r>
          </a:p>
          <a:p>
            <a:r>
              <a:rPr lang="en-CA" dirty="0" smtClean="0"/>
              <a:t>Short-term PISA capacity vs long-term large-scale assessment programming</a:t>
            </a:r>
          </a:p>
          <a:p>
            <a:endParaRPr lang="en-CA" dirty="0"/>
          </a:p>
        </p:txBody>
      </p:sp>
    </p:spTree>
    <p:extLst>
      <p:ext uri="{BB962C8B-B14F-4D97-AF65-F5344CB8AC3E}">
        <p14:creationId xmlns:p14="http://schemas.microsoft.com/office/powerpoint/2010/main" val="16538675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n-GB" sz="3600" b="1" dirty="0" smtClean="0">
                <a:solidFill>
                  <a:srgbClr val="FFFF00"/>
                </a:solidFill>
              </a:rPr>
              <a:t>1</a:t>
            </a:r>
            <a:r>
              <a:rPr lang="en-GB" sz="3600" b="1" baseline="30000" dirty="0" smtClean="0">
                <a:solidFill>
                  <a:srgbClr val="FFFF00"/>
                </a:solidFill>
              </a:rPr>
              <a:t>st</a:t>
            </a:r>
            <a:r>
              <a:rPr lang="en-GB" sz="3600" b="1" dirty="0" smtClean="0">
                <a:solidFill>
                  <a:srgbClr val="FFFF00"/>
                </a:solidFill>
              </a:rPr>
              <a:t> International Advisory Group Meeting</a:t>
            </a:r>
          </a:p>
          <a:p>
            <a:pPr algn="ctr">
              <a:defRPr/>
            </a:pPr>
            <a:endParaRPr lang="es-MX" b="1" dirty="0" smtClean="0">
              <a:solidFill>
                <a:srgbClr val="FFFF00"/>
              </a:solidFill>
            </a:endParaRPr>
          </a:p>
          <a:p>
            <a:pPr algn="ctr">
              <a:defRPr/>
            </a:pPr>
            <a:endParaRPr lang="es-MX" b="1" dirty="0" smtClean="0">
              <a:solidFill>
                <a:srgbClr val="FFFF00"/>
              </a:solidFill>
              <a:latin typeface="Arial"/>
            </a:endParaRPr>
          </a:p>
          <a:p>
            <a:pPr algn="ctr">
              <a:defRPr/>
            </a:pPr>
            <a:endParaRPr lang="es-MX" sz="1600" dirty="0" smtClean="0">
              <a:solidFill>
                <a:srgbClr val="FFFF00"/>
              </a:solidFill>
              <a:latin typeface="Arial"/>
            </a:endParaRPr>
          </a:p>
          <a:p>
            <a:pPr algn="ctr">
              <a:defRPr/>
            </a:pPr>
            <a:r>
              <a:rPr lang="en-GB" sz="2400" b="1" dirty="0" err="1" smtClean="0">
                <a:solidFill>
                  <a:prstClr val="white"/>
                </a:solidFill>
                <a:latin typeface="Arial"/>
              </a:rPr>
              <a:t>ToR</a:t>
            </a:r>
            <a:r>
              <a:rPr lang="en-GB" sz="2400" b="1" dirty="0" smtClean="0">
                <a:solidFill>
                  <a:prstClr val="white"/>
                </a:solidFill>
                <a:latin typeface="Arial"/>
              </a:rPr>
              <a:t> for an independent project review</a:t>
            </a:r>
          </a:p>
          <a:p>
            <a:pPr algn="ctr">
              <a:defRPr/>
            </a:pPr>
            <a:r>
              <a:rPr lang="en-GB" dirty="0" smtClean="0">
                <a:solidFill>
                  <a:prstClr val="white"/>
                </a:solidFill>
                <a:latin typeface="Arial"/>
              </a:rPr>
              <a:t>27 – 28 May 2014</a:t>
            </a:r>
          </a:p>
          <a:p>
            <a:pPr algn="ctr">
              <a:defRPr/>
            </a:pPr>
            <a:r>
              <a:rPr lang="en-GB" dirty="0" smtClean="0">
                <a:solidFill>
                  <a:prstClr val="white"/>
                </a:solidFill>
                <a:latin typeface="Arial"/>
              </a:rPr>
              <a:t>Paris, France </a:t>
            </a:r>
          </a:p>
          <a:p>
            <a:pPr algn="ctr">
              <a:defRPr/>
            </a:pPr>
            <a:endParaRPr lang="en-GB" dirty="0" smtClean="0">
              <a:solidFill>
                <a:srgbClr val="727272"/>
              </a:solidFill>
              <a:latin typeface="Arial"/>
            </a:endParaRPr>
          </a:p>
          <a:p>
            <a:pPr algn="ctr">
              <a:defRPr/>
            </a:pPr>
            <a:endParaRPr lang="en-GB" sz="1600" dirty="0" smtClean="0">
              <a:solidFill>
                <a:prstClr val="white"/>
              </a:solidFill>
              <a:latin typeface="Arial"/>
            </a:endParaRPr>
          </a:p>
          <a:p>
            <a:pPr algn="ctr">
              <a:defRPr/>
            </a:pPr>
            <a:r>
              <a:rPr lang="en-GB" sz="1600" dirty="0" smtClean="0">
                <a:solidFill>
                  <a:prstClr val="white"/>
                </a:solidFill>
                <a:latin typeface="Arial"/>
              </a:rPr>
              <a:t>EDU/DCD</a:t>
            </a:r>
          </a:p>
          <a:p>
            <a:pPr algn="ctr">
              <a:defRPr/>
            </a:pPr>
            <a:endParaRPr lang="en-GB" sz="4000" dirty="0">
              <a:solidFill>
                <a:srgbClr val="FFFFFF"/>
              </a:solidFill>
              <a:latin typeface="Arial"/>
            </a:endParaRPr>
          </a:p>
        </p:txBody>
      </p:sp>
    </p:spTree>
    <p:extLst>
      <p:ext uri="{BB962C8B-B14F-4D97-AF65-F5344CB8AC3E}">
        <p14:creationId xmlns:p14="http://schemas.microsoft.com/office/powerpoint/2010/main" val="35991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2/3*#ppt_w"/>
                                          </p:val>
                                        </p:tav>
                                        <p:tav tm="100000">
                                          <p:val>
                                            <p:strVal val="#ppt_w"/>
                                          </p:val>
                                        </p:tav>
                                      </p:tavLst>
                                    </p:anim>
                                    <p:anim calcmode="lin" valueType="num">
                                      <p:cBhvr>
                                        <p:cTn id="8" dur="5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43608" y="260648"/>
            <a:ext cx="8100392" cy="1022400"/>
          </a:xfrm>
        </p:spPr>
        <p:txBody>
          <a:bodyPr>
            <a:noAutofit/>
          </a:bodyPr>
          <a:lstStyle/>
          <a:p>
            <a:r>
              <a:rPr lang="en-GB" sz="2800" dirty="0" smtClean="0"/>
              <a:t>PISA for Development: </a:t>
            </a:r>
            <a:r>
              <a:rPr lang="en-GB" sz="2800" b="1" dirty="0" smtClean="0"/>
              <a:t>Independent review</a:t>
            </a:r>
            <a:endParaRPr lang="en-GB" sz="2400" b="1" dirty="0">
              <a:solidFill>
                <a:srgbClr val="000000"/>
              </a:solidFill>
            </a:endParaRPr>
          </a:p>
        </p:txBody>
      </p:sp>
      <p:sp>
        <p:nvSpPr>
          <p:cNvPr id="6" name="Slide Number Placeholder 5"/>
          <p:cNvSpPr>
            <a:spLocks noGrp="1"/>
          </p:cNvSpPr>
          <p:nvPr>
            <p:ph type="sldNum" sz="quarter" idx="4"/>
          </p:nvPr>
        </p:nvSpPr>
        <p:spPr>
          <a:xfrm>
            <a:off x="8640000" y="5476082"/>
            <a:ext cx="342000" cy="244800"/>
          </a:xfrm>
        </p:spPr>
        <p:txBody>
          <a:bodyPr/>
          <a:lstStyle/>
          <a:p>
            <a:fld id="{85B40F36-E8C4-4DF3-A1E6-9A175CF93E0E}" type="slidenum">
              <a:rPr lang="en-US" smtClean="0">
                <a:solidFill>
                  <a:prstClr val="white"/>
                </a:solidFill>
              </a:rPr>
              <a:pPr/>
              <a:t>67</a:t>
            </a:fld>
            <a:endParaRPr lang="en-US" dirty="0">
              <a:solidFill>
                <a:prstClr val="white"/>
              </a:solidFill>
            </a:endParaRPr>
          </a:p>
        </p:txBody>
      </p:sp>
      <p:sp>
        <p:nvSpPr>
          <p:cNvPr id="7" name="TextBox 6"/>
          <p:cNvSpPr txBox="1"/>
          <p:nvPr/>
        </p:nvSpPr>
        <p:spPr>
          <a:xfrm>
            <a:off x="683568" y="1988840"/>
            <a:ext cx="7992888" cy="5062924"/>
          </a:xfrm>
          <a:prstGeom prst="rect">
            <a:avLst/>
          </a:prstGeom>
          <a:noFill/>
        </p:spPr>
        <p:txBody>
          <a:bodyPr wrap="square" rtlCol="0">
            <a:spAutoFit/>
          </a:bodyPr>
          <a:lstStyle/>
          <a:p>
            <a:pPr marL="342900" indent="-342900">
              <a:buFont typeface="Arial" panose="020B0604020202020204" pitchFamily="34" charset="0"/>
              <a:buChar char="•"/>
            </a:pPr>
            <a:r>
              <a:rPr lang="en-US" sz="2600" dirty="0">
                <a:solidFill>
                  <a:srgbClr val="727272"/>
                </a:solidFill>
              </a:rPr>
              <a:t>focused on the progress of the project in relation to its five main </a:t>
            </a:r>
            <a:r>
              <a:rPr lang="en-US" sz="2600" dirty="0" smtClean="0">
                <a:solidFill>
                  <a:srgbClr val="727272"/>
                </a:solidFill>
              </a:rPr>
              <a:t>outputs and extent </a:t>
            </a:r>
            <a:r>
              <a:rPr lang="en-US" sz="2600" dirty="0">
                <a:solidFill>
                  <a:srgbClr val="727272"/>
                </a:solidFill>
              </a:rPr>
              <a:t>to which the delivery of these will achieve the project’s </a:t>
            </a:r>
            <a:r>
              <a:rPr lang="en-US" sz="2600" dirty="0" smtClean="0">
                <a:solidFill>
                  <a:srgbClr val="727272"/>
                </a:solidFill>
              </a:rPr>
              <a:t>purpose</a:t>
            </a:r>
          </a:p>
          <a:p>
            <a:pPr marL="342900" indent="-342900">
              <a:buFont typeface="Arial" panose="020B0604020202020204" pitchFamily="34" charset="0"/>
              <a:buChar char="•"/>
            </a:pPr>
            <a:endParaRPr lang="en-GB" sz="2600" dirty="0" smtClean="0">
              <a:solidFill>
                <a:srgbClr val="727272"/>
              </a:solidFill>
            </a:endParaRPr>
          </a:p>
          <a:p>
            <a:pPr marL="342900" indent="-342900">
              <a:buFont typeface="Arial" panose="020B0604020202020204" pitchFamily="34" charset="0"/>
              <a:buChar char="•"/>
            </a:pPr>
            <a:r>
              <a:rPr lang="en-US" sz="2600" dirty="0">
                <a:solidFill>
                  <a:srgbClr val="727272"/>
                </a:solidFill>
              </a:rPr>
              <a:t>purpose of </a:t>
            </a:r>
            <a:r>
              <a:rPr lang="en-US" sz="2600" dirty="0" smtClean="0">
                <a:solidFill>
                  <a:srgbClr val="727272"/>
                </a:solidFill>
              </a:rPr>
              <a:t>review </a:t>
            </a:r>
            <a:r>
              <a:rPr lang="en-US" sz="2600" dirty="0">
                <a:solidFill>
                  <a:srgbClr val="727272"/>
                </a:solidFill>
              </a:rPr>
              <a:t>is to help </a:t>
            </a:r>
            <a:r>
              <a:rPr lang="en-US" sz="2600" dirty="0" smtClean="0">
                <a:solidFill>
                  <a:srgbClr val="727272"/>
                </a:solidFill>
              </a:rPr>
              <a:t>understand </a:t>
            </a:r>
            <a:r>
              <a:rPr lang="en-US" sz="2600" dirty="0">
                <a:solidFill>
                  <a:srgbClr val="727272"/>
                </a:solidFill>
              </a:rPr>
              <a:t>what has been achieved against the OECD’s original plans, how practicable those plans were as well as how relevant and valuable the project’s work is to developing countries’ and development partners' evolving education policies. </a:t>
            </a:r>
            <a:endParaRPr lang="en-GB" sz="2600" dirty="0" smtClean="0">
              <a:solidFill>
                <a:srgbClr val="727272"/>
              </a:solidFill>
            </a:endParaRPr>
          </a:p>
          <a:p>
            <a:pPr marL="342900" indent="-342900">
              <a:buFont typeface="Arial" panose="020B0604020202020204" pitchFamily="34" charset="0"/>
              <a:buChar char="•"/>
            </a:pPr>
            <a:endParaRPr lang="en-GB" sz="2400" dirty="0">
              <a:solidFill>
                <a:srgbClr val="727272"/>
              </a:solidFill>
            </a:endParaRPr>
          </a:p>
          <a:p>
            <a:pPr marL="628650" indent="-628650">
              <a:spcBef>
                <a:spcPts val="1800"/>
              </a:spcBef>
              <a:spcAft>
                <a:spcPts val="600"/>
              </a:spcAft>
              <a:buFont typeface="Wingdings" pitchFamily="2" charset="2"/>
              <a:buChar char="q"/>
            </a:pPr>
            <a:endParaRPr lang="en-GB" sz="2400" dirty="0" smtClean="0">
              <a:solidFill>
                <a:srgbClr val="E6E6E6">
                  <a:lumMod val="50000"/>
                </a:srgbClr>
              </a:solidFill>
            </a:endParaRPr>
          </a:p>
        </p:txBody>
      </p:sp>
      <p:sp>
        <p:nvSpPr>
          <p:cNvPr id="10" name="Rectangle 9"/>
          <p:cNvSpPr/>
          <p:nvPr/>
        </p:nvSpPr>
        <p:spPr>
          <a:xfrm>
            <a:off x="2411760" y="1340768"/>
            <a:ext cx="6264696" cy="461665"/>
          </a:xfrm>
          <a:prstGeom prst="rect">
            <a:avLst/>
          </a:prstGeom>
        </p:spPr>
        <p:txBody>
          <a:bodyPr wrap="square">
            <a:spAutoFit/>
          </a:bodyPr>
          <a:lstStyle/>
          <a:p>
            <a:pPr algn="r"/>
            <a:endParaRPr lang="en-GB" sz="2400" b="1" i="1" dirty="0">
              <a:solidFill>
                <a:srgbClr val="FF0000"/>
              </a:solidFill>
            </a:endParaRPr>
          </a:p>
        </p:txBody>
      </p:sp>
      <p:sp>
        <p:nvSpPr>
          <p:cNvPr id="3" name="Rectangle 2"/>
          <p:cNvSpPr/>
          <p:nvPr/>
        </p:nvSpPr>
        <p:spPr>
          <a:xfrm>
            <a:off x="3923928" y="1340768"/>
            <a:ext cx="4025461" cy="369332"/>
          </a:xfrm>
          <a:prstGeom prst="rect">
            <a:avLst/>
          </a:prstGeom>
        </p:spPr>
        <p:txBody>
          <a:bodyPr wrap="none">
            <a:spAutoFit/>
          </a:bodyPr>
          <a:lstStyle/>
          <a:p>
            <a:r>
              <a:rPr lang="en-US" b="1" i="1" dirty="0">
                <a:solidFill>
                  <a:srgbClr val="FF0000"/>
                </a:solidFill>
              </a:rPr>
              <a:t>Scope and purpose of the review</a:t>
            </a:r>
            <a:endParaRPr lang="en-GB" i="1" dirty="0">
              <a:solidFill>
                <a:srgbClr val="FF0000"/>
              </a:solidFill>
            </a:endParaRPr>
          </a:p>
        </p:txBody>
      </p:sp>
    </p:spTree>
    <p:extLst>
      <p:ext uri="{BB962C8B-B14F-4D97-AF65-F5344CB8AC3E}">
        <p14:creationId xmlns:p14="http://schemas.microsoft.com/office/powerpoint/2010/main" val="122515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1"/>
            <a:r>
              <a:rPr lang="en-US" dirty="0"/>
              <a:t>Contextual questionnaires and data-collection instruments </a:t>
            </a:r>
            <a:r>
              <a:rPr lang="en-US" dirty="0" smtClean="0"/>
              <a:t>enhanced; </a:t>
            </a:r>
          </a:p>
          <a:p>
            <a:pPr lvl="1"/>
            <a:r>
              <a:rPr lang="en-US" dirty="0" smtClean="0"/>
              <a:t>Descriptive </a:t>
            </a:r>
            <a:r>
              <a:rPr lang="en-US" dirty="0"/>
              <a:t>power of cognitive assessments </a:t>
            </a:r>
            <a:r>
              <a:rPr lang="en-US" dirty="0" smtClean="0"/>
              <a:t>enhanced</a:t>
            </a:r>
          </a:p>
          <a:p>
            <a:pPr lvl="1"/>
            <a:r>
              <a:rPr lang="en-US" dirty="0" smtClean="0"/>
              <a:t>Analytical </a:t>
            </a:r>
            <a:r>
              <a:rPr lang="en-US" dirty="0"/>
              <a:t>framework and methodological approach for including out-of-school 15-year-olds in assessments developed; </a:t>
            </a:r>
            <a:endParaRPr lang="en-US" dirty="0" smtClean="0"/>
          </a:p>
          <a:p>
            <a:pPr lvl="1"/>
            <a:r>
              <a:rPr lang="en-US" dirty="0" smtClean="0"/>
              <a:t>Country </a:t>
            </a:r>
            <a:r>
              <a:rPr lang="en-US" dirty="0"/>
              <a:t>capacity in assessment and analysis strengthened </a:t>
            </a:r>
            <a:endParaRPr lang="en-US" dirty="0" smtClean="0"/>
          </a:p>
          <a:p>
            <a:pPr lvl="1"/>
            <a:r>
              <a:rPr lang="en-US" dirty="0" smtClean="0"/>
              <a:t>Engagement </a:t>
            </a:r>
            <a:r>
              <a:rPr lang="en-US" dirty="0"/>
              <a:t>established with developing countries and partners for peer-to-peer analysis and learning opportunities to support the UN-led post-2015 process</a:t>
            </a:r>
            <a:endParaRPr lang="en-GB" dirty="0" smtClean="0"/>
          </a:p>
          <a:p>
            <a:pPr lvl="0"/>
            <a:endParaRPr lang="en-GB" dirty="0" smtClean="0"/>
          </a:p>
          <a:p>
            <a:pPr lvl="1"/>
            <a:endParaRPr lang="en-US" dirty="0" smtClean="0"/>
          </a:p>
          <a:p>
            <a:endParaRPr lang="en-US"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68</a:t>
            </a:fld>
            <a:endParaRPr lang="en-US" dirty="0">
              <a:solidFill>
                <a:prstClr val="white"/>
              </a:solidFill>
            </a:endParaRPr>
          </a:p>
        </p:txBody>
      </p:sp>
      <p:sp>
        <p:nvSpPr>
          <p:cNvPr id="4" name="Title 3"/>
          <p:cNvSpPr>
            <a:spLocks noGrp="1"/>
          </p:cNvSpPr>
          <p:nvPr>
            <p:ph type="title"/>
          </p:nvPr>
        </p:nvSpPr>
        <p:spPr/>
        <p:txBody>
          <a:bodyPr/>
          <a:lstStyle/>
          <a:p>
            <a:r>
              <a:rPr lang="en-US" dirty="0" smtClean="0"/>
              <a:t>Project’s outputs</a:t>
            </a:r>
            <a:endParaRPr lang="en-US" dirty="0"/>
          </a:p>
        </p:txBody>
      </p:sp>
    </p:spTree>
    <p:extLst>
      <p:ext uri="{BB962C8B-B14F-4D97-AF65-F5344CB8AC3E}">
        <p14:creationId xmlns:p14="http://schemas.microsoft.com/office/powerpoint/2010/main" val="6386089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4000" dirty="0"/>
              <a:t>Impact of the project</a:t>
            </a:r>
            <a:endParaRPr lang="en-GB" sz="4000" dirty="0"/>
          </a:p>
          <a:p>
            <a:pPr lvl="0"/>
            <a:r>
              <a:rPr lang="en-US" sz="4000" dirty="0"/>
              <a:t>Relevance of the project</a:t>
            </a:r>
            <a:endParaRPr lang="en-GB" sz="4000" dirty="0"/>
          </a:p>
          <a:p>
            <a:pPr lvl="0"/>
            <a:r>
              <a:rPr lang="en-US" sz="4000" dirty="0"/>
              <a:t>Sustainability of project achievements</a:t>
            </a:r>
            <a:endParaRPr lang="en-GB" sz="4000" dirty="0"/>
          </a:p>
          <a:p>
            <a:pPr lvl="0"/>
            <a:r>
              <a:rPr lang="en-US" sz="4000" dirty="0"/>
              <a:t>Management and partnership arrangements</a:t>
            </a:r>
            <a:endParaRPr lang="en-GB" sz="4000" dirty="0"/>
          </a:p>
          <a:p>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69</a:t>
            </a:fld>
            <a:endParaRPr lang="en-US" dirty="0">
              <a:solidFill>
                <a:prstClr val="white"/>
              </a:solidFill>
            </a:endParaRPr>
          </a:p>
        </p:txBody>
      </p:sp>
      <p:sp>
        <p:nvSpPr>
          <p:cNvPr id="4" name="Title 3"/>
          <p:cNvSpPr>
            <a:spLocks noGrp="1"/>
          </p:cNvSpPr>
          <p:nvPr>
            <p:ph type="title"/>
          </p:nvPr>
        </p:nvSpPr>
        <p:spPr/>
        <p:txBody>
          <a:bodyPr/>
          <a:lstStyle/>
          <a:p>
            <a:r>
              <a:rPr lang="en-US" dirty="0" smtClean="0"/>
              <a:t>Main </a:t>
            </a:r>
            <a:r>
              <a:rPr lang="en-US" dirty="0"/>
              <a:t>issues </a:t>
            </a:r>
            <a:r>
              <a:rPr lang="en-US" dirty="0" smtClean="0"/>
              <a:t>to be reviewed</a:t>
            </a:r>
            <a:endParaRPr lang="en-GB" dirty="0"/>
          </a:p>
        </p:txBody>
      </p:sp>
    </p:spTree>
    <p:extLst>
      <p:ext uri="{BB962C8B-B14F-4D97-AF65-F5344CB8AC3E}">
        <p14:creationId xmlns:p14="http://schemas.microsoft.com/office/powerpoint/2010/main" val="786361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GB" dirty="0" err="1" smtClean="0"/>
              <a:t>ToR</a:t>
            </a:r>
            <a:r>
              <a:rPr lang="en-GB" dirty="0" smtClean="0"/>
              <a:t> and tendering process will:</a:t>
            </a:r>
          </a:p>
          <a:p>
            <a:r>
              <a:rPr lang="en-GB" dirty="0" smtClean="0"/>
              <a:t>reflect the general PISA principles;</a:t>
            </a:r>
          </a:p>
          <a:p>
            <a:r>
              <a:rPr lang="en-GB" dirty="0"/>
              <a:t>r</a:t>
            </a:r>
            <a:r>
              <a:rPr lang="en-GB" dirty="0" smtClean="0"/>
              <a:t>eflect and support the rationale of the countries for participating in PISA for Development;</a:t>
            </a:r>
          </a:p>
          <a:p>
            <a:r>
              <a:rPr lang="en-GB" dirty="0" smtClean="0"/>
              <a:t>emphasise capacity building;</a:t>
            </a:r>
          </a:p>
          <a:p>
            <a:r>
              <a:rPr lang="en-GB" dirty="0" smtClean="0"/>
              <a:t>emphasise peer-to-peer learning</a:t>
            </a:r>
          </a:p>
          <a:p>
            <a:r>
              <a:rPr lang="en-GB" dirty="0" smtClean="0"/>
              <a:t>emphasise consultation and communication with and support for participating countries</a:t>
            </a:r>
          </a:p>
          <a:p>
            <a:r>
              <a:rPr lang="en-GB" dirty="0" smtClean="0"/>
              <a:t>emphasise track record of bidders in building capacity for student assessment in developing countries</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7</a:t>
            </a:fld>
            <a:endParaRPr lang="en-US" dirty="0"/>
          </a:p>
        </p:txBody>
      </p:sp>
      <p:sp>
        <p:nvSpPr>
          <p:cNvPr id="4" name="Title 3"/>
          <p:cNvSpPr>
            <a:spLocks noGrp="1"/>
          </p:cNvSpPr>
          <p:nvPr>
            <p:ph type="title"/>
          </p:nvPr>
        </p:nvSpPr>
        <p:spPr/>
        <p:txBody>
          <a:bodyPr/>
          <a:lstStyle/>
          <a:p>
            <a:r>
              <a:rPr lang="en-US" sz="4400" dirty="0"/>
              <a:t>General Approach </a:t>
            </a:r>
            <a:r>
              <a:rPr lang="en-US" sz="4400" dirty="0" smtClean="0"/>
              <a:t>- 4</a:t>
            </a:r>
            <a:endParaRPr lang="en-GB" sz="4400" dirty="0"/>
          </a:p>
        </p:txBody>
      </p:sp>
    </p:spTree>
    <p:extLst>
      <p:ext uri="{BB962C8B-B14F-4D97-AF65-F5344CB8AC3E}">
        <p14:creationId xmlns:p14="http://schemas.microsoft.com/office/powerpoint/2010/main" val="32312276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Achievement of outputs and the purpose of the project</a:t>
            </a:r>
          </a:p>
          <a:p>
            <a:r>
              <a:rPr lang="en-GB" dirty="0" smtClean="0"/>
              <a:t>Expected impact on policy makers and the education systems in the participating countries</a:t>
            </a:r>
          </a:p>
          <a:p>
            <a:r>
              <a:rPr lang="en-GB" dirty="0" smtClean="0"/>
              <a:t>Evidence and indications that PISA results will be used in policy-making</a:t>
            </a:r>
          </a:p>
          <a:p>
            <a:r>
              <a:rPr lang="en-GB" dirty="0" smtClean="0"/>
              <a:t>Dissemination and use of project deliverables</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70</a:t>
            </a:fld>
            <a:endParaRPr lang="en-US" dirty="0">
              <a:solidFill>
                <a:prstClr val="white"/>
              </a:solidFill>
            </a:endParaRPr>
          </a:p>
        </p:txBody>
      </p:sp>
      <p:sp>
        <p:nvSpPr>
          <p:cNvPr id="4" name="Title 3"/>
          <p:cNvSpPr>
            <a:spLocks noGrp="1"/>
          </p:cNvSpPr>
          <p:nvPr>
            <p:ph type="title"/>
          </p:nvPr>
        </p:nvSpPr>
        <p:spPr/>
        <p:txBody>
          <a:bodyPr/>
          <a:lstStyle/>
          <a:p>
            <a:pPr lvl="0"/>
            <a:r>
              <a:rPr lang="en-US" sz="4000" dirty="0" smtClean="0"/>
              <a:t/>
            </a:r>
            <a:br>
              <a:rPr lang="en-US" sz="4000" dirty="0" smtClean="0"/>
            </a:br>
            <a:r>
              <a:rPr lang="en-US" sz="4000" dirty="0" smtClean="0"/>
              <a:t>Impact </a:t>
            </a:r>
            <a:r>
              <a:rPr lang="en-US" sz="4000" dirty="0"/>
              <a:t>of the project</a:t>
            </a:r>
            <a:r>
              <a:rPr lang="en-GB" sz="4000" dirty="0"/>
              <a:t/>
            </a:r>
            <a:br>
              <a:rPr lang="en-GB" sz="4000" dirty="0"/>
            </a:br>
            <a:endParaRPr lang="en-GB" sz="4000" dirty="0"/>
          </a:p>
        </p:txBody>
      </p:sp>
    </p:spTree>
    <p:extLst>
      <p:ext uri="{BB962C8B-B14F-4D97-AF65-F5344CB8AC3E}">
        <p14:creationId xmlns:p14="http://schemas.microsoft.com/office/powerpoint/2010/main" val="39365503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Key lessons from the project to inform work on improving education quality and improved student learning outcomes</a:t>
            </a:r>
          </a:p>
          <a:p>
            <a:r>
              <a:rPr lang="en-GB" dirty="0" smtClean="0"/>
              <a:t>The role of the project in informing discussions of education quality and learning outcomes</a:t>
            </a:r>
          </a:p>
          <a:p>
            <a:r>
              <a:rPr lang="en-GB" dirty="0" smtClean="0"/>
              <a:t>Promotion of evidence-based policy making</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71</a:t>
            </a:fld>
            <a:endParaRPr lang="en-US" dirty="0">
              <a:solidFill>
                <a:prstClr val="white"/>
              </a:solidFill>
            </a:endParaRPr>
          </a:p>
        </p:txBody>
      </p:sp>
      <p:sp>
        <p:nvSpPr>
          <p:cNvPr id="4" name="Title 3"/>
          <p:cNvSpPr>
            <a:spLocks noGrp="1"/>
          </p:cNvSpPr>
          <p:nvPr>
            <p:ph type="title"/>
          </p:nvPr>
        </p:nvSpPr>
        <p:spPr/>
        <p:txBody>
          <a:bodyPr/>
          <a:lstStyle/>
          <a:p>
            <a:pPr lvl="0"/>
            <a:r>
              <a:rPr lang="en-US" dirty="0" smtClean="0"/>
              <a:t/>
            </a:r>
            <a:br>
              <a:rPr lang="en-US" dirty="0" smtClean="0"/>
            </a:br>
            <a:r>
              <a:rPr lang="en-US" sz="4000" dirty="0" smtClean="0"/>
              <a:t>Relevance </a:t>
            </a:r>
            <a:r>
              <a:rPr lang="en-US" sz="4000" dirty="0"/>
              <a:t>of the project</a:t>
            </a:r>
            <a:r>
              <a:rPr lang="en-GB" sz="4000" dirty="0"/>
              <a:t/>
            </a:r>
            <a:br>
              <a:rPr lang="en-GB" sz="4000" dirty="0"/>
            </a:br>
            <a:endParaRPr lang="en-GB" sz="4000" dirty="0"/>
          </a:p>
        </p:txBody>
      </p:sp>
    </p:spTree>
    <p:extLst>
      <p:ext uri="{BB962C8B-B14F-4D97-AF65-F5344CB8AC3E}">
        <p14:creationId xmlns:p14="http://schemas.microsoft.com/office/powerpoint/2010/main" val="24054115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Achievement of capacity building outputs and objectives</a:t>
            </a:r>
          </a:p>
          <a:p>
            <a:r>
              <a:rPr lang="en-GB" dirty="0" smtClean="0"/>
              <a:t>Sustainability of the capacity that has been built</a:t>
            </a:r>
          </a:p>
          <a:p>
            <a:r>
              <a:rPr lang="en-GB" dirty="0" smtClean="0"/>
              <a:t>Lessons from capacity building</a:t>
            </a:r>
          </a:p>
          <a:p>
            <a:r>
              <a:rPr lang="en-GB" dirty="0" smtClean="0"/>
              <a:t>Success of peer-to-peer learning strategies</a:t>
            </a:r>
          </a:p>
          <a:p>
            <a:r>
              <a:rPr lang="en-GB" dirty="0" smtClean="0"/>
              <a:t>Likely transition of countries from PISA for Development to main PISA</a:t>
            </a:r>
          </a:p>
          <a:p>
            <a:r>
              <a:rPr lang="en-GB" dirty="0" smtClean="0"/>
              <a:t>Spill-over benefits of the project for student assessment as a whole</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72</a:t>
            </a:fld>
            <a:endParaRPr lang="en-US" dirty="0">
              <a:solidFill>
                <a:prstClr val="white"/>
              </a:solidFill>
            </a:endParaRPr>
          </a:p>
        </p:txBody>
      </p:sp>
      <p:sp>
        <p:nvSpPr>
          <p:cNvPr id="4" name="Title 3"/>
          <p:cNvSpPr>
            <a:spLocks noGrp="1"/>
          </p:cNvSpPr>
          <p:nvPr>
            <p:ph type="title"/>
          </p:nvPr>
        </p:nvSpPr>
        <p:spPr/>
        <p:txBody>
          <a:bodyPr/>
          <a:lstStyle/>
          <a:p>
            <a:pPr lvl="0"/>
            <a:r>
              <a:rPr lang="en-US" dirty="0" smtClean="0"/>
              <a:t/>
            </a:r>
            <a:br>
              <a:rPr lang="en-US" dirty="0" smtClean="0"/>
            </a:br>
            <a:r>
              <a:rPr lang="en-US" dirty="0" smtClean="0"/>
              <a:t>Sustainability </a:t>
            </a:r>
            <a:r>
              <a:rPr lang="en-US" dirty="0"/>
              <a:t>of project achievements</a:t>
            </a:r>
            <a:r>
              <a:rPr lang="en-GB" dirty="0"/>
              <a:t/>
            </a:r>
            <a:br>
              <a:rPr lang="en-GB" dirty="0"/>
            </a:br>
            <a:endParaRPr lang="en-GB" dirty="0"/>
          </a:p>
        </p:txBody>
      </p:sp>
    </p:spTree>
    <p:extLst>
      <p:ext uri="{BB962C8B-B14F-4D97-AF65-F5344CB8AC3E}">
        <p14:creationId xmlns:p14="http://schemas.microsoft.com/office/powerpoint/2010/main" val="27624640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Effectiveness of the governance and management structures for the project</a:t>
            </a:r>
          </a:p>
          <a:p>
            <a:r>
              <a:rPr lang="en-GB" dirty="0" smtClean="0"/>
              <a:t>Effectiveness of project management systems and processes</a:t>
            </a:r>
          </a:p>
          <a:p>
            <a:r>
              <a:rPr lang="en-GB" dirty="0" smtClean="0"/>
              <a:t>Roles of PISA GB, the DAC and IAG and TAG</a:t>
            </a:r>
          </a:p>
          <a:p>
            <a:r>
              <a:rPr lang="en-GB" dirty="0" smtClean="0"/>
              <a:t>Particular successes and challenges in implementing the project</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73</a:t>
            </a:fld>
            <a:endParaRPr lang="en-US" dirty="0">
              <a:solidFill>
                <a:prstClr val="white"/>
              </a:solidFill>
            </a:endParaRPr>
          </a:p>
        </p:txBody>
      </p:sp>
      <p:sp>
        <p:nvSpPr>
          <p:cNvPr id="4" name="Title 3"/>
          <p:cNvSpPr>
            <a:spLocks noGrp="1"/>
          </p:cNvSpPr>
          <p:nvPr>
            <p:ph type="title"/>
          </p:nvPr>
        </p:nvSpPr>
        <p:spPr/>
        <p:txBody>
          <a:bodyPr/>
          <a:lstStyle/>
          <a:p>
            <a:pPr lvl="0"/>
            <a:r>
              <a:rPr lang="en-US" dirty="0" smtClean="0"/>
              <a:t/>
            </a:r>
            <a:br>
              <a:rPr lang="en-US" dirty="0" smtClean="0"/>
            </a:br>
            <a:r>
              <a:rPr lang="en-US" dirty="0" smtClean="0"/>
              <a:t>Management </a:t>
            </a:r>
            <a:r>
              <a:rPr lang="en-US" dirty="0"/>
              <a:t>and partnership arrangements</a:t>
            </a:r>
            <a:r>
              <a:rPr lang="en-GB" dirty="0"/>
              <a:t/>
            </a:r>
            <a:br>
              <a:rPr lang="en-GB" dirty="0"/>
            </a:br>
            <a:endParaRPr lang="en-GB" dirty="0"/>
          </a:p>
        </p:txBody>
      </p:sp>
    </p:spTree>
    <p:extLst>
      <p:ext uri="{BB962C8B-B14F-4D97-AF65-F5344CB8AC3E}">
        <p14:creationId xmlns:p14="http://schemas.microsoft.com/office/powerpoint/2010/main" val="34148019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Selection of experts</a:t>
            </a:r>
          </a:p>
          <a:p>
            <a:r>
              <a:rPr lang="en-GB" dirty="0" smtClean="0"/>
              <a:t>Experts to propose a design, plan and methodology in accordance with </a:t>
            </a:r>
            <a:r>
              <a:rPr lang="en-GB" dirty="0" err="1" smtClean="0"/>
              <a:t>ToR</a:t>
            </a:r>
            <a:endParaRPr lang="en-GB" dirty="0" smtClean="0"/>
          </a:p>
          <a:p>
            <a:r>
              <a:rPr lang="en-GB" dirty="0" smtClean="0"/>
              <a:t>Collection and analysis of documents, data and information, interviews with stakeholders and review of documents produced by the project</a:t>
            </a:r>
          </a:p>
          <a:p>
            <a:r>
              <a:rPr lang="en-GB" dirty="0" smtClean="0"/>
              <a:t>Possible use of surveys</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74</a:t>
            </a:fld>
            <a:endParaRPr lang="en-US" dirty="0">
              <a:solidFill>
                <a:prstClr val="white"/>
              </a:solidFill>
            </a:endParaRPr>
          </a:p>
        </p:txBody>
      </p:sp>
      <p:sp>
        <p:nvSpPr>
          <p:cNvPr id="4" name="Title 3"/>
          <p:cNvSpPr>
            <a:spLocks noGrp="1"/>
          </p:cNvSpPr>
          <p:nvPr>
            <p:ph type="title"/>
          </p:nvPr>
        </p:nvSpPr>
        <p:spPr/>
        <p:txBody>
          <a:bodyPr/>
          <a:lstStyle/>
          <a:p>
            <a:r>
              <a:rPr lang="en-GB" sz="4000" dirty="0" smtClean="0"/>
              <a:t>Methodology</a:t>
            </a:r>
            <a:endParaRPr lang="en-GB" sz="4000" dirty="0"/>
          </a:p>
        </p:txBody>
      </p:sp>
    </p:spTree>
    <p:extLst>
      <p:ext uri="{BB962C8B-B14F-4D97-AF65-F5344CB8AC3E}">
        <p14:creationId xmlns:p14="http://schemas.microsoft.com/office/powerpoint/2010/main" val="42558303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29621721"/>
              </p:ext>
            </p:extLst>
          </p:nvPr>
        </p:nvGraphicFramePr>
        <p:xfrm>
          <a:off x="539552" y="1412775"/>
          <a:ext cx="7776864" cy="4680522"/>
        </p:xfrm>
        <a:graphic>
          <a:graphicData uri="http://schemas.openxmlformats.org/drawingml/2006/table">
            <a:tbl>
              <a:tblPr firstRow="1" firstCol="1" bandRow="1">
                <a:tableStyleId>{5C22544A-7EE6-4342-B048-85BDC9FD1C3A}</a:tableStyleId>
              </a:tblPr>
              <a:tblGrid>
                <a:gridCol w="4752528"/>
                <a:gridCol w="3024336"/>
              </a:tblGrid>
              <a:tr h="876879">
                <a:tc>
                  <a:txBody>
                    <a:bodyPr/>
                    <a:lstStyle/>
                    <a:p>
                      <a:pPr>
                        <a:lnSpc>
                          <a:spcPts val="1200"/>
                        </a:lnSpc>
                        <a:spcBef>
                          <a:spcPts val="600"/>
                        </a:spcBef>
                        <a:spcAft>
                          <a:spcPts val="600"/>
                        </a:spcAft>
                      </a:pPr>
                      <a:endParaRPr lang="en-US" sz="2000" dirty="0" smtClean="0">
                        <a:effectLst/>
                        <a:uFill>
                          <a:solidFill>
                            <a:srgbClr val="000000"/>
                          </a:solidFill>
                        </a:uFill>
                      </a:endParaRPr>
                    </a:p>
                    <a:p>
                      <a:pPr>
                        <a:lnSpc>
                          <a:spcPts val="1200"/>
                        </a:lnSpc>
                        <a:spcBef>
                          <a:spcPts val="600"/>
                        </a:spcBef>
                        <a:spcAft>
                          <a:spcPts val="600"/>
                        </a:spcAft>
                      </a:pPr>
                      <a:r>
                        <a:rPr lang="en-US" sz="2000" dirty="0" smtClean="0">
                          <a:effectLst/>
                          <a:uFill>
                            <a:solidFill>
                              <a:srgbClr val="000000"/>
                            </a:solidFill>
                          </a:uFill>
                        </a:rPr>
                        <a:t>Inception </a:t>
                      </a:r>
                      <a:r>
                        <a:rPr lang="en-US" sz="2000" dirty="0">
                          <a:effectLst/>
                          <a:uFill>
                            <a:solidFill>
                              <a:srgbClr val="000000"/>
                            </a:solidFill>
                          </a:uFill>
                        </a:rPr>
                        <a:t>Report </a:t>
                      </a:r>
                      <a:r>
                        <a:rPr lang="en-US" sz="2000" dirty="0" smtClean="0">
                          <a:effectLst/>
                          <a:uFill>
                            <a:solidFill>
                              <a:srgbClr val="000000"/>
                            </a:solidFill>
                          </a:uFill>
                        </a:rPr>
                        <a:t> by </a:t>
                      </a:r>
                      <a:endParaRPr lang="en-GB" sz="2000" dirty="0">
                        <a:solidFill>
                          <a:srgbClr val="000000"/>
                        </a:solidFill>
                        <a:effectLst/>
                        <a:uFill>
                          <a:solidFill>
                            <a:srgbClr val="000000"/>
                          </a:solidFill>
                        </a:uFill>
                        <a:latin typeface="Calibri"/>
                        <a:ea typeface="Calibri"/>
                        <a:cs typeface="Calibri"/>
                      </a:endParaRPr>
                    </a:p>
                  </a:txBody>
                  <a:tcPr marL="50800" marR="50800" marT="50800" marB="50800"/>
                </a:tc>
                <a:tc>
                  <a:txBody>
                    <a:bodyPr/>
                    <a:lstStyle/>
                    <a:p>
                      <a:pPr>
                        <a:lnSpc>
                          <a:spcPts val="1200"/>
                        </a:lnSpc>
                        <a:spcBef>
                          <a:spcPts val="600"/>
                        </a:spcBef>
                        <a:spcAft>
                          <a:spcPts val="600"/>
                        </a:spcAft>
                      </a:pPr>
                      <a:endParaRPr lang="en-US" sz="2000" dirty="0" smtClean="0">
                        <a:effectLst/>
                        <a:uFill>
                          <a:solidFill>
                            <a:srgbClr val="000000"/>
                          </a:solidFill>
                        </a:uFill>
                      </a:endParaRPr>
                    </a:p>
                    <a:p>
                      <a:pPr>
                        <a:lnSpc>
                          <a:spcPts val="1200"/>
                        </a:lnSpc>
                        <a:spcBef>
                          <a:spcPts val="600"/>
                        </a:spcBef>
                        <a:spcAft>
                          <a:spcPts val="600"/>
                        </a:spcAft>
                      </a:pPr>
                      <a:r>
                        <a:rPr lang="en-US" sz="2000" dirty="0" smtClean="0">
                          <a:effectLst/>
                          <a:uFill>
                            <a:solidFill>
                              <a:srgbClr val="000000"/>
                            </a:solidFill>
                          </a:uFill>
                        </a:rPr>
                        <a:t>December </a:t>
                      </a:r>
                      <a:r>
                        <a:rPr lang="en-US" sz="2000" dirty="0">
                          <a:effectLst/>
                          <a:uFill>
                            <a:solidFill>
                              <a:srgbClr val="000000"/>
                            </a:solidFill>
                          </a:uFill>
                        </a:rPr>
                        <a:t>2016 </a:t>
                      </a:r>
                      <a:endParaRPr lang="en-GB" sz="2000" dirty="0">
                        <a:solidFill>
                          <a:srgbClr val="000000"/>
                        </a:solidFill>
                        <a:effectLst/>
                        <a:uFill>
                          <a:solidFill>
                            <a:srgbClr val="000000"/>
                          </a:solidFill>
                        </a:uFill>
                        <a:latin typeface="Calibri"/>
                        <a:ea typeface="Calibri"/>
                        <a:cs typeface="Calibri"/>
                      </a:endParaRPr>
                    </a:p>
                  </a:txBody>
                  <a:tcPr marL="50800" marR="50800" marT="50800" marB="50800"/>
                </a:tc>
              </a:tr>
              <a:tr h="1173006">
                <a:tc>
                  <a:txBody>
                    <a:bodyPr/>
                    <a:lstStyle/>
                    <a:p>
                      <a:pPr>
                        <a:lnSpc>
                          <a:spcPts val="1200"/>
                        </a:lnSpc>
                        <a:spcBef>
                          <a:spcPts val="600"/>
                        </a:spcBef>
                        <a:spcAft>
                          <a:spcPts val="600"/>
                        </a:spcAft>
                      </a:pPr>
                      <a:r>
                        <a:rPr lang="en-US" sz="2000" dirty="0">
                          <a:effectLst/>
                          <a:uFill>
                            <a:solidFill>
                              <a:srgbClr val="000000"/>
                            </a:solidFill>
                          </a:uFill>
                        </a:rPr>
                        <a:t>Presentation of initial findings and recommendations</a:t>
                      </a:r>
                      <a:endParaRPr lang="en-GB" sz="2000" dirty="0">
                        <a:solidFill>
                          <a:srgbClr val="000000"/>
                        </a:solidFill>
                        <a:effectLst/>
                        <a:uFill>
                          <a:solidFill>
                            <a:srgbClr val="000000"/>
                          </a:solidFill>
                        </a:uFill>
                        <a:latin typeface="Calibri"/>
                        <a:ea typeface="Calibri"/>
                        <a:cs typeface="Calibri"/>
                      </a:endParaRPr>
                    </a:p>
                  </a:txBody>
                  <a:tcPr marL="50800" marR="50800" marT="50800" marB="50800" anchor="ctr"/>
                </a:tc>
                <a:tc>
                  <a:txBody>
                    <a:bodyPr/>
                    <a:lstStyle/>
                    <a:p>
                      <a:pPr>
                        <a:lnSpc>
                          <a:spcPts val="1200"/>
                        </a:lnSpc>
                        <a:spcBef>
                          <a:spcPts val="600"/>
                        </a:spcBef>
                        <a:spcAft>
                          <a:spcPts val="600"/>
                        </a:spcAft>
                      </a:pPr>
                      <a:r>
                        <a:rPr lang="en-US" sz="2000" b="1" dirty="0">
                          <a:effectLst/>
                          <a:uFill>
                            <a:solidFill>
                              <a:srgbClr val="000000"/>
                            </a:solidFill>
                          </a:uFill>
                        </a:rPr>
                        <a:t>End February 2017</a:t>
                      </a:r>
                      <a:endParaRPr lang="en-GB" sz="2000" b="1" dirty="0">
                        <a:solidFill>
                          <a:srgbClr val="000000"/>
                        </a:solidFill>
                        <a:effectLst/>
                        <a:uFill>
                          <a:solidFill>
                            <a:srgbClr val="000000"/>
                          </a:solidFill>
                        </a:uFill>
                        <a:latin typeface="Calibri"/>
                        <a:ea typeface="Calibri"/>
                        <a:cs typeface="Calibri"/>
                      </a:endParaRPr>
                    </a:p>
                  </a:txBody>
                  <a:tcPr marL="50800" marR="50800" marT="50800" marB="50800" anchor="ctr"/>
                </a:tc>
              </a:tr>
              <a:tr h="876879">
                <a:tc>
                  <a:txBody>
                    <a:bodyPr/>
                    <a:lstStyle/>
                    <a:p>
                      <a:pPr>
                        <a:lnSpc>
                          <a:spcPts val="1200"/>
                        </a:lnSpc>
                        <a:spcBef>
                          <a:spcPts val="600"/>
                        </a:spcBef>
                        <a:spcAft>
                          <a:spcPts val="600"/>
                        </a:spcAft>
                      </a:pPr>
                      <a:r>
                        <a:rPr lang="en-US" sz="2000" dirty="0">
                          <a:effectLst/>
                          <a:uFill>
                            <a:solidFill>
                              <a:srgbClr val="000000"/>
                            </a:solidFill>
                          </a:uFill>
                        </a:rPr>
                        <a:t>Draft Report  </a:t>
                      </a:r>
                      <a:endParaRPr lang="en-GB" sz="2000" dirty="0">
                        <a:solidFill>
                          <a:srgbClr val="000000"/>
                        </a:solidFill>
                        <a:effectLst/>
                        <a:uFill>
                          <a:solidFill>
                            <a:srgbClr val="000000"/>
                          </a:solidFill>
                        </a:uFill>
                        <a:latin typeface="Calibri"/>
                        <a:ea typeface="Calibri"/>
                        <a:cs typeface="Calibri"/>
                      </a:endParaRPr>
                    </a:p>
                  </a:txBody>
                  <a:tcPr marL="50800" marR="50800" marT="50800" marB="50800" anchor="ctr"/>
                </a:tc>
                <a:tc>
                  <a:txBody>
                    <a:bodyPr/>
                    <a:lstStyle/>
                    <a:p>
                      <a:pPr>
                        <a:lnSpc>
                          <a:spcPts val="1200"/>
                        </a:lnSpc>
                        <a:spcBef>
                          <a:spcPts val="600"/>
                        </a:spcBef>
                        <a:spcAft>
                          <a:spcPts val="600"/>
                        </a:spcAft>
                      </a:pPr>
                      <a:r>
                        <a:rPr lang="en-US" sz="2000" b="1" dirty="0">
                          <a:effectLst/>
                          <a:uFill>
                            <a:solidFill>
                              <a:srgbClr val="000000"/>
                            </a:solidFill>
                          </a:uFill>
                        </a:rPr>
                        <a:t>Mid-March 2017 </a:t>
                      </a:r>
                      <a:endParaRPr lang="en-GB" sz="2000" b="1" dirty="0">
                        <a:solidFill>
                          <a:srgbClr val="000000"/>
                        </a:solidFill>
                        <a:effectLst/>
                        <a:uFill>
                          <a:solidFill>
                            <a:srgbClr val="000000"/>
                          </a:solidFill>
                        </a:uFill>
                        <a:latin typeface="Calibri"/>
                        <a:ea typeface="Calibri"/>
                        <a:cs typeface="Calibri"/>
                      </a:endParaRPr>
                    </a:p>
                  </a:txBody>
                  <a:tcPr marL="50800" marR="50800" marT="50800" marB="50800" anchor="ctr"/>
                </a:tc>
              </a:tr>
              <a:tr h="876879">
                <a:tc>
                  <a:txBody>
                    <a:bodyPr/>
                    <a:lstStyle/>
                    <a:p>
                      <a:pPr>
                        <a:lnSpc>
                          <a:spcPts val="1200"/>
                        </a:lnSpc>
                        <a:spcBef>
                          <a:spcPts val="600"/>
                        </a:spcBef>
                        <a:spcAft>
                          <a:spcPts val="600"/>
                        </a:spcAft>
                      </a:pPr>
                      <a:r>
                        <a:rPr lang="en-US" sz="2000">
                          <a:effectLst/>
                          <a:uFill>
                            <a:solidFill>
                              <a:srgbClr val="000000"/>
                            </a:solidFill>
                          </a:uFill>
                        </a:rPr>
                        <a:t>Presentation to IAG </a:t>
                      </a:r>
                      <a:endParaRPr lang="en-GB" sz="2000">
                        <a:solidFill>
                          <a:srgbClr val="000000"/>
                        </a:solidFill>
                        <a:effectLst/>
                        <a:uFill>
                          <a:solidFill>
                            <a:srgbClr val="000000"/>
                          </a:solidFill>
                        </a:uFill>
                        <a:latin typeface="Calibri"/>
                        <a:ea typeface="Calibri"/>
                        <a:cs typeface="Calibri"/>
                      </a:endParaRPr>
                    </a:p>
                  </a:txBody>
                  <a:tcPr marL="50800" marR="50800" marT="50800" marB="50800" anchor="ctr"/>
                </a:tc>
                <a:tc>
                  <a:txBody>
                    <a:bodyPr/>
                    <a:lstStyle/>
                    <a:p>
                      <a:pPr>
                        <a:lnSpc>
                          <a:spcPts val="1200"/>
                        </a:lnSpc>
                        <a:spcBef>
                          <a:spcPts val="600"/>
                        </a:spcBef>
                        <a:spcAft>
                          <a:spcPts val="600"/>
                        </a:spcAft>
                      </a:pPr>
                      <a:r>
                        <a:rPr lang="en-US" sz="2000" b="1" dirty="0">
                          <a:effectLst/>
                          <a:uFill>
                            <a:solidFill>
                              <a:srgbClr val="000000"/>
                            </a:solidFill>
                          </a:uFill>
                        </a:rPr>
                        <a:t>Late March 2017 </a:t>
                      </a:r>
                      <a:endParaRPr lang="en-GB" sz="2000" b="1" dirty="0">
                        <a:solidFill>
                          <a:srgbClr val="000000"/>
                        </a:solidFill>
                        <a:effectLst/>
                        <a:uFill>
                          <a:solidFill>
                            <a:srgbClr val="000000"/>
                          </a:solidFill>
                        </a:uFill>
                        <a:latin typeface="Calibri"/>
                        <a:ea typeface="Calibri"/>
                        <a:cs typeface="Calibri"/>
                      </a:endParaRPr>
                    </a:p>
                  </a:txBody>
                  <a:tcPr marL="50800" marR="50800" marT="50800" marB="50800" anchor="ctr"/>
                </a:tc>
              </a:tr>
              <a:tr h="876879">
                <a:tc>
                  <a:txBody>
                    <a:bodyPr/>
                    <a:lstStyle/>
                    <a:p>
                      <a:pPr>
                        <a:lnSpc>
                          <a:spcPts val="1200"/>
                        </a:lnSpc>
                        <a:spcBef>
                          <a:spcPts val="600"/>
                        </a:spcBef>
                        <a:spcAft>
                          <a:spcPts val="600"/>
                        </a:spcAft>
                      </a:pPr>
                      <a:r>
                        <a:rPr lang="en-US" sz="2000">
                          <a:effectLst/>
                          <a:uFill>
                            <a:solidFill>
                              <a:srgbClr val="000000"/>
                            </a:solidFill>
                          </a:uFill>
                        </a:rPr>
                        <a:t>Final Report</a:t>
                      </a:r>
                      <a:endParaRPr lang="en-GB" sz="2000">
                        <a:solidFill>
                          <a:srgbClr val="000000"/>
                        </a:solidFill>
                        <a:effectLst/>
                        <a:uFill>
                          <a:solidFill>
                            <a:srgbClr val="000000"/>
                          </a:solidFill>
                        </a:uFill>
                        <a:latin typeface="Calibri"/>
                        <a:ea typeface="Calibri"/>
                        <a:cs typeface="Calibri"/>
                      </a:endParaRPr>
                    </a:p>
                  </a:txBody>
                  <a:tcPr marL="50800" marR="50800" marT="50800" marB="50800" anchor="b"/>
                </a:tc>
                <a:tc>
                  <a:txBody>
                    <a:bodyPr/>
                    <a:lstStyle/>
                    <a:p>
                      <a:pPr>
                        <a:lnSpc>
                          <a:spcPts val="1200"/>
                        </a:lnSpc>
                        <a:spcBef>
                          <a:spcPts val="600"/>
                        </a:spcBef>
                        <a:spcAft>
                          <a:spcPts val="600"/>
                        </a:spcAft>
                      </a:pPr>
                      <a:r>
                        <a:rPr lang="en-US" sz="2000" b="1" dirty="0">
                          <a:effectLst/>
                          <a:uFill>
                            <a:solidFill>
                              <a:srgbClr val="000000"/>
                            </a:solidFill>
                          </a:uFill>
                        </a:rPr>
                        <a:t>May 2017</a:t>
                      </a:r>
                      <a:endParaRPr lang="en-GB" sz="2000" b="1" dirty="0">
                        <a:solidFill>
                          <a:srgbClr val="000000"/>
                        </a:solidFill>
                        <a:effectLst/>
                        <a:uFill>
                          <a:solidFill>
                            <a:srgbClr val="000000"/>
                          </a:solidFill>
                        </a:uFill>
                        <a:latin typeface="Calibri"/>
                        <a:ea typeface="Calibri"/>
                        <a:cs typeface="Calibri"/>
                      </a:endParaRPr>
                    </a:p>
                  </a:txBody>
                  <a:tcPr marL="50800" marR="50800" marT="50800" marB="50800" anchor="b"/>
                </a:tc>
              </a:tr>
            </a:tbl>
          </a:graphicData>
        </a:graphic>
      </p:graphicFrame>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75</a:t>
            </a:fld>
            <a:endParaRPr lang="en-US" dirty="0">
              <a:solidFill>
                <a:prstClr val="white"/>
              </a:solidFill>
            </a:endParaRPr>
          </a:p>
        </p:txBody>
      </p:sp>
      <p:sp>
        <p:nvSpPr>
          <p:cNvPr id="4" name="Title 3"/>
          <p:cNvSpPr>
            <a:spLocks noGrp="1"/>
          </p:cNvSpPr>
          <p:nvPr>
            <p:ph type="title"/>
          </p:nvPr>
        </p:nvSpPr>
        <p:spPr/>
        <p:txBody>
          <a:bodyPr/>
          <a:lstStyle/>
          <a:p>
            <a:r>
              <a:rPr lang="en-GB" dirty="0" smtClean="0"/>
              <a:t>Schedule</a:t>
            </a:r>
            <a:endParaRPr lang="en-GB" dirty="0"/>
          </a:p>
        </p:txBody>
      </p:sp>
      <p:sp>
        <p:nvSpPr>
          <p:cNvPr id="6" name="Rectangle 1"/>
          <p:cNvSpPr>
            <a:spLocks noChangeArrowheads="1"/>
          </p:cNvSpPr>
          <p:nvPr/>
        </p:nvSpPr>
        <p:spPr bwMode="auto">
          <a:xfrm>
            <a:off x="1868488" y="3078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smtClean="0">
              <a:solidFill>
                <a:srgbClr val="727272"/>
              </a:solidFill>
              <a:latin typeface="Arial" pitchFamily="34" charset="0"/>
              <a:cs typeface="Arial" pitchFamily="34" charset="0"/>
            </a:endParaRPr>
          </a:p>
        </p:txBody>
      </p:sp>
    </p:spTree>
    <p:extLst>
      <p:ext uri="{BB962C8B-B14F-4D97-AF65-F5344CB8AC3E}">
        <p14:creationId xmlns:p14="http://schemas.microsoft.com/office/powerpoint/2010/main" val="11258928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Final report of 50 pages</a:t>
            </a:r>
          </a:p>
          <a:p>
            <a:r>
              <a:rPr lang="en-GB" dirty="0" smtClean="0"/>
              <a:t>IAG and TAG will have opportunity to comment on Inception report and Draft report</a:t>
            </a:r>
          </a:p>
          <a:p>
            <a:r>
              <a:rPr lang="en-GB" dirty="0" smtClean="0"/>
              <a:t>Final report will inform OECD’s final report on the results of the project</a:t>
            </a:r>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solidFill>
                  <a:prstClr val="white"/>
                </a:solidFill>
              </a:rPr>
              <a:pPr/>
              <a:t>76</a:t>
            </a:fld>
            <a:endParaRPr lang="en-US" dirty="0">
              <a:solidFill>
                <a:prstClr val="white"/>
              </a:solidFill>
            </a:endParaRPr>
          </a:p>
        </p:txBody>
      </p:sp>
      <p:sp>
        <p:nvSpPr>
          <p:cNvPr id="4" name="Title 3"/>
          <p:cNvSpPr>
            <a:spLocks noGrp="1"/>
          </p:cNvSpPr>
          <p:nvPr>
            <p:ph type="title"/>
          </p:nvPr>
        </p:nvSpPr>
        <p:spPr/>
        <p:txBody>
          <a:bodyPr/>
          <a:lstStyle/>
          <a:p>
            <a:r>
              <a:rPr lang="en-GB" dirty="0" smtClean="0"/>
              <a:t>Deliverables</a:t>
            </a:r>
            <a:endParaRPr lang="en-GB" dirty="0"/>
          </a:p>
        </p:txBody>
      </p:sp>
    </p:spTree>
    <p:extLst>
      <p:ext uri="{BB962C8B-B14F-4D97-AF65-F5344CB8AC3E}">
        <p14:creationId xmlns:p14="http://schemas.microsoft.com/office/powerpoint/2010/main" val="2950180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300000" cy="1246495"/>
          </a:xfrm>
        </p:spPr>
        <p:txBody>
          <a:bodyPr/>
          <a:lstStyle/>
          <a:p>
            <a:pPr algn="ctr"/>
            <a:r>
              <a:rPr lang="en-GB" sz="2800" b="1" dirty="0" smtClean="0">
                <a:solidFill>
                  <a:srgbClr val="FFFFFF"/>
                </a:solidFill>
                <a:latin typeface="+mn-lt"/>
                <a:ea typeface="+mn-ea"/>
                <a:cs typeface="+mn-cs"/>
              </a:rPr>
              <a:t>PISA for Development</a:t>
            </a:r>
            <a:r>
              <a:rPr lang="en-GB" sz="6000" dirty="0" smtClean="0">
                <a:solidFill>
                  <a:srgbClr val="FFFFFF"/>
                </a:solidFill>
              </a:rPr>
              <a:t/>
            </a:r>
            <a:br>
              <a:rPr lang="en-GB" sz="6000" dirty="0" smtClean="0">
                <a:solidFill>
                  <a:srgbClr val="FFFFFF"/>
                </a:solidFill>
              </a:rPr>
            </a:br>
            <a:endParaRPr lang="en-US" dirty="0"/>
          </a:p>
        </p:txBody>
      </p:sp>
      <p:sp>
        <p:nvSpPr>
          <p:cNvPr id="3" name="Subtitle 2"/>
          <p:cNvSpPr>
            <a:spLocks noGrp="1"/>
          </p:cNvSpPr>
          <p:nvPr>
            <p:ph type="subTitle" idx="1"/>
          </p:nvPr>
        </p:nvSpPr>
        <p:spPr>
          <a:xfrm>
            <a:off x="1368000" y="3805200"/>
            <a:ext cx="6300000" cy="391261"/>
          </a:xfrm>
        </p:spPr>
        <p:txBody>
          <a:bodyPr/>
          <a:lstStyle/>
          <a:p>
            <a:pPr algn="ctr"/>
            <a:r>
              <a:rPr lang="en-GB" sz="3600" b="1" dirty="0" smtClean="0">
                <a:solidFill>
                  <a:srgbClr val="FFFF00"/>
                </a:solidFill>
                <a:latin typeface="+mn-lt"/>
              </a:rPr>
              <a:t>Cognitive Instruments</a:t>
            </a:r>
            <a:endParaRPr lang="en-US" sz="3600" b="1" dirty="0" smtClean="0">
              <a:solidFill>
                <a:srgbClr val="FFFF00"/>
              </a:solidFill>
              <a:latin typeface="+mn-lt"/>
            </a:endParaRPr>
          </a:p>
        </p:txBody>
      </p:sp>
    </p:spTree>
    <p:extLst>
      <p:ext uri="{BB962C8B-B14F-4D97-AF65-F5344CB8AC3E}">
        <p14:creationId xmlns:p14="http://schemas.microsoft.com/office/powerpoint/2010/main" val="1975796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12776"/>
            <a:ext cx="8218800" cy="5040560"/>
          </a:xfrm>
        </p:spPr>
        <p:txBody>
          <a:bodyPr>
            <a:normAutofit/>
          </a:bodyPr>
          <a:lstStyle/>
          <a:p>
            <a:pPr marL="0" indent="0">
              <a:buNone/>
            </a:pPr>
            <a:r>
              <a:rPr lang="en-US" b="1" dirty="0" smtClean="0"/>
              <a:t>Countries require an assessment that</a:t>
            </a:r>
            <a:r>
              <a:rPr lang="en-US" b="1" u="sng" dirty="0" smtClean="0"/>
              <a:t>:</a:t>
            </a:r>
          </a:p>
          <a:p>
            <a:r>
              <a:rPr lang="en-GB" dirty="0"/>
              <a:t> </a:t>
            </a:r>
            <a:r>
              <a:rPr lang="en-GB" dirty="0" smtClean="0"/>
              <a:t>R</a:t>
            </a:r>
            <a:r>
              <a:rPr lang="en-US" dirty="0" err="1" smtClean="0"/>
              <a:t>eports</a:t>
            </a:r>
            <a:r>
              <a:rPr lang="en-US" dirty="0" smtClean="0"/>
              <a:t> </a:t>
            </a:r>
            <a:r>
              <a:rPr lang="en-US" dirty="0"/>
              <a:t>results on the PISA scale and evidence supports comparability to international PISA results;</a:t>
            </a:r>
            <a:endParaRPr lang="en-GB" dirty="0"/>
          </a:p>
          <a:p>
            <a:pPr lvl="0"/>
            <a:r>
              <a:rPr lang="en-US" dirty="0" smtClean="0"/>
              <a:t>Allows </a:t>
            </a:r>
            <a:r>
              <a:rPr lang="en-US" dirty="0"/>
              <a:t>students to demonstrate the full range of proficiency levels; and</a:t>
            </a:r>
            <a:endParaRPr lang="en-GB" dirty="0"/>
          </a:p>
          <a:p>
            <a:pPr lvl="0"/>
            <a:r>
              <a:rPr lang="en-US" dirty="0" smtClean="0"/>
              <a:t>Adheres </a:t>
            </a:r>
            <a:r>
              <a:rPr lang="en-US" dirty="0"/>
              <a:t>to all PISA standards </a:t>
            </a:r>
            <a:endParaRPr lang="en-US" dirty="0" smtClean="0"/>
          </a:p>
          <a:p>
            <a:pPr lvl="1"/>
            <a:r>
              <a:rPr lang="en-US" dirty="0" smtClean="0"/>
              <a:t>unless </a:t>
            </a:r>
            <a:r>
              <a:rPr lang="en-GB" dirty="0"/>
              <a:t>certain modifications are agreed for the implementation of PISA for </a:t>
            </a:r>
            <a:r>
              <a:rPr lang="en-GB" dirty="0" smtClean="0"/>
              <a:t>Development. </a:t>
            </a:r>
            <a:endParaRPr lang="en-GB" dirty="0"/>
          </a:p>
          <a:p>
            <a:pPr lvl="0"/>
            <a:endParaRPr lang="en-GB" dirty="0"/>
          </a:p>
        </p:txBody>
      </p:sp>
      <p:sp>
        <p:nvSpPr>
          <p:cNvPr id="3" name="Slide Number Placeholder 2"/>
          <p:cNvSpPr>
            <a:spLocks noGrp="1"/>
          </p:cNvSpPr>
          <p:nvPr>
            <p:ph type="sldNum" sz="quarter" idx="4"/>
          </p:nvPr>
        </p:nvSpPr>
        <p:spPr/>
        <p:txBody>
          <a:bodyPr/>
          <a:lstStyle/>
          <a:p>
            <a:fld id="{85B40F36-E8C4-4DF3-A1E6-9A175CF93E0E}" type="slidenum">
              <a:rPr lang="en-US" smtClean="0"/>
              <a:pPr/>
              <a:t>9</a:t>
            </a:fld>
            <a:endParaRPr lang="en-US" dirty="0"/>
          </a:p>
        </p:txBody>
      </p:sp>
      <p:sp>
        <p:nvSpPr>
          <p:cNvPr id="4" name="Title 3"/>
          <p:cNvSpPr>
            <a:spLocks noGrp="1"/>
          </p:cNvSpPr>
          <p:nvPr>
            <p:ph type="title"/>
          </p:nvPr>
        </p:nvSpPr>
        <p:spPr/>
        <p:txBody>
          <a:bodyPr/>
          <a:lstStyle/>
          <a:p>
            <a:r>
              <a:rPr lang="en-GB" b="1" dirty="0" err="1" smtClean="0"/>
              <a:t>ToR</a:t>
            </a:r>
            <a:r>
              <a:rPr lang="en-GB" b="1" dirty="0" smtClean="0"/>
              <a:t> – Cognitive </a:t>
            </a:r>
            <a:r>
              <a:rPr lang="en-GB" b="1" dirty="0"/>
              <a:t>I</a:t>
            </a:r>
            <a:r>
              <a:rPr lang="en-GB" b="1" dirty="0" smtClean="0"/>
              <a:t>nstruments</a:t>
            </a:r>
            <a:endParaRPr lang="en-GB" b="1" dirty="0"/>
          </a:p>
        </p:txBody>
      </p:sp>
    </p:spTree>
    <p:extLst>
      <p:ext uri="{BB962C8B-B14F-4D97-AF65-F5344CB8AC3E}">
        <p14:creationId xmlns:p14="http://schemas.microsoft.com/office/powerpoint/2010/main" val="548302625"/>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OECD PowerPoint template new logo">
  <a:themeElements>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fontScheme name="OECD PowerPoint template new log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ECD PowerPoint template new 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ECD PowerPoint template new log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ECD PowerPoint template new log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ECD PowerPoint template new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ECD PowerPoint template new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ECD PowerPoint template new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8">
        <a:dk1>
          <a:srgbClr val="FFFF00"/>
        </a:dk1>
        <a:lt1>
          <a:srgbClr val="FFFFFF"/>
        </a:lt1>
        <a:dk2>
          <a:srgbClr val="FF9933"/>
        </a:dk2>
        <a:lt2>
          <a:srgbClr val="919191"/>
        </a:lt2>
        <a:accent1>
          <a:srgbClr val="FFFF99"/>
        </a:accent1>
        <a:accent2>
          <a:srgbClr val="00AE00"/>
        </a:accent2>
        <a:accent3>
          <a:srgbClr val="FFFFFF"/>
        </a:accent3>
        <a:accent4>
          <a:srgbClr val="DADA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9">
        <a:dk1>
          <a:srgbClr val="FFFF66"/>
        </a:dk1>
        <a:lt1>
          <a:srgbClr val="FFFFFF"/>
        </a:lt1>
        <a:dk2>
          <a:srgbClr val="000000"/>
        </a:dk2>
        <a:lt2>
          <a:srgbClr val="919191"/>
        </a:lt2>
        <a:accent1>
          <a:srgbClr val="618FFD"/>
        </a:accent1>
        <a:accent2>
          <a:srgbClr val="00AE00"/>
        </a:accent2>
        <a:accent3>
          <a:srgbClr val="FFFFFF"/>
        </a:accent3>
        <a:accent4>
          <a:srgbClr val="DADA56"/>
        </a:accent4>
        <a:accent5>
          <a:srgbClr val="B7C6FE"/>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0">
        <a:dk1>
          <a:srgbClr val="000000"/>
        </a:dk1>
        <a:lt1>
          <a:srgbClr val="FFFFFF"/>
        </a:lt1>
        <a:dk2>
          <a:srgbClr val="FF9933"/>
        </a:dk2>
        <a:lt2>
          <a:srgbClr val="919191"/>
        </a:lt2>
        <a:accent1>
          <a:srgbClr val="FFFF99"/>
        </a:accent1>
        <a:accent2>
          <a:srgbClr val="00AE00"/>
        </a:accent2>
        <a:accent3>
          <a:srgbClr val="FFFFFF"/>
        </a:accent3>
        <a:accent4>
          <a:srgbClr val="0000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1">
        <a:dk1>
          <a:srgbClr val="000000"/>
        </a:dk1>
        <a:lt1>
          <a:srgbClr val="FFFFFF"/>
        </a:lt1>
        <a:dk2>
          <a:srgbClr val="FF9933"/>
        </a:dk2>
        <a:lt2>
          <a:srgbClr val="919191"/>
        </a:lt2>
        <a:accent1>
          <a:srgbClr val="00FF00"/>
        </a:accent1>
        <a:accent2>
          <a:srgbClr val="00AE00"/>
        </a:accent2>
        <a:accent3>
          <a:srgbClr val="FFFFFF"/>
        </a:accent3>
        <a:accent4>
          <a:srgbClr val="000000"/>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ECD_English_whit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5.xml><?xml version="1.0" encoding="utf-8"?>
<a:theme xmlns:a="http://schemas.openxmlformats.org/drawingml/2006/main" name="2_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4961</TotalTime>
  <Words>4066</Words>
  <Application>Microsoft Office PowerPoint</Application>
  <PresentationFormat>On-screen Show (4:3)</PresentationFormat>
  <Paragraphs>626</Paragraphs>
  <Slides>76</Slides>
  <Notes>15</Notes>
  <HiddenSlides>0</HiddenSlides>
  <MMClips>0</MMClips>
  <ScaleCrop>false</ScaleCrop>
  <HeadingPairs>
    <vt:vector size="4" baseType="variant">
      <vt:variant>
        <vt:lpstr>Theme</vt:lpstr>
      </vt:variant>
      <vt:variant>
        <vt:i4>6</vt:i4>
      </vt:variant>
      <vt:variant>
        <vt:lpstr>Slide Titles</vt:lpstr>
      </vt:variant>
      <vt:variant>
        <vt:i4>76</vt:i4>
      </vt:variant>
    </vt:vector>
  </HeadingPairs>
  <TitlesOfParts>
    <vt:vector size="82" baseType="lpstr">
      <vt:lpstr>OECD_English_white</vt:lpstr>
      <vt:lpstr>1_OECD PowerPoint template new logo</vt:lpstr>
      <vt:lpstr>1_OECD_English_white</vt:lpstr>
      <vt:lpstr>Metropolitan</vt:lpstr>
      <vt:lpstr>2_OECD_English_white</vt:lpstr>
      <vt:lpstr>Clarity</vt:lpstr>
      <vt:lpstr>PowerPoint Presentation</vt:lpstr>
      <vt:lpstr>PISA for Development International Advisory Group Meeting</vt:lpstr>
      <vt:lpstr>PISA for Development </vt:lpstr>
      <vt:lpstr>General Approach - 1</vt:lpstr>
      <vt:lpstr>General Approach - 2</vt:lpstr>
      <vt:lpstr>General Approach - 3</vt:lpstr>
      <vt:lpstr>General Approach - 4</vt:lpstr>
      <vt:lpstr>PISA for Development </vt:lpstr>
      <vt:lpstr>ToR – Cognitive Instruments</vt:lpstr>
      <vt:lpstr>ToR – Cognitive Instruments</vt:lpstr>
      <vt:lpstr>ToR – Cognitive Instruments</vt:lpstr>
      <vt:lpstr>4 Key elements of the ToR and bidding documents</vt:lpstr>
      <vt:lpstr>Review of assessment framework and items - 1</vt:lpstr>
      <vt:lpstr>Review of assessment framework and items - 2</vt:lpstr>
      <vt:lpstr>Review of assessment framework and items - 3</vt:lpstr>
      <vt:lpstr>Review of assessment framework and items – 4. Cross-cultural validity</vt:lpstr>
      <vt:lpstr>Review of assessment framework and items – 5. Test targeting</vt:lpstr>
      <vt:lpstr>Test design - 1 </vt:lpstr>
      <vt:lpstr>Target population</vt:lpstr>
      <vt:lpstr>Review of the proficiency levels</vt:lpstr>
      <vt:lpstr>Review of scaling models - 1 </vt:lpstr>
      <vt:lpstr> Review of scaling models - 2 </vt:lpstr>
      <vt:lpstr>Draft Components of the ToR for the IC(s):  Contextual Questionnaires</vt:lpstr>
      <vt:lpstr>The 7 themes </vt:lpstr>
      <vt:lpstr>PowerPoint Presentation</vt:lpstr>
      <vt:lpstr>Implications for the Components of the ToR for the International Contractor(s)</vt:lpstr>
      <vt:lpstr>Requirement in the enhancement of the questionnaires according to the 7 themes</vt:lpstr>
      <vt:lpstr>Structure of the ToR-contextual questionnaires</vt:lpstr>
      <vt:lpstr>Key elements of the ToR: Part One</vt:lpstr>
      <vt:lpstr>Key elements of the ToR: Part Two</vt:lpstr>
      <vt:lpstr>Key elements of the ToR: Part Two</vt:lpstr>
      <vt:lpstr>Key elements of the ToR: Part Three</vt:lpstr>
      <vt:lpstr>Key elements of the ToR: Part Three</vt:lpstr>
      <vt:lpstr>PowerPoint Presentation</vt:lpstr>
      <vt:lpstr>General Expectations:</vt:lpstr>
      <vt:lpstr>General Expectations (continued)</vt:lpstr>
      <vt:lpstr>Expanding on questionnaires and informants. Three questions for the bidders</vt:lpstr>
      <vt:lpstr>More specific questions:</vt:lpstr>
      <vt:lpstr>On Informants</vt:lpstr>
      <vt:lpstr>PfD and National/International Assessments</vt:lpstr>
      <vt:lpstr>On sampling and methods</vt:lpstr>
      <vt:lpstr>Call for tender process</vt:lpstr>
      <vt:lpstr>Call for Tender process</vt:lpstr>
      <vt:lpstr>Technical Review Process (detail) </vt:lpstr>
      <vt:lpstr>Call for Tender process</vt:lpstr>
      <vt:lpstr>Best Value for Money</vt:lpstr>
      <vt:lpstr>Timeline and procedures: 2014</vt:lpstr>
      <vt:lpstr>PISA for Development Capacity Needs Assessment Framework</vt:lpstr>
      <vt:lpstr>Objective</vt:lpstr>
      <vt:lpstr>Needs Assessment Dimensions</vt:lpstr>
      <vt:lpstr>Program goals and Project Management</vt:lpstr>
      <vt:lpstr>Systems Approach for Better Education Results (SABER) – Student Assessment</vt:lpstr>
      <vt:lpstr>SABER rubrics</vt:lpstr>
      <vt:lpstr>Enabling Environment ratings: normative definitions</vt:lpstr>
      <vt:lpstr>Organizational ratings: normative definitions</vt:lpstr>
      <vt:lpstr>Individual ratings: normative definitions</vt:lpstr>
      <vt:lpstr>Operationalization</vt:lpstr>
      <vt:lpstr>PowerPoint Presentation</vt:lpstr>
      <vt:lpstr>Capacity Building Plan</vt:lpstr>
      <vt:lpstr>Prioritization and Trade-offs</vt:lpstr>
      <vt:lpstr>PowerPoint Presentation</vt:lpstr>
      <vt:lpstr>PowerPoint Presentation</vt:lpstr>
      <vt:lpstr>PowerPoint Presentation</vt:lpstr>
      <vt:lpstr>Capacity Building Tools</vt:lpstr>
      <vt:lpstr>Some issues for Capacity Building Plan</vt:lpstr>
      <vt:lpstr>PowerPoint Presentation</vt:lpstr>
      <vt:lpstr>PISA for Development: Independent review</vt:lpstr>
      <vt:lpstr>Project’s outputs</vt:lpstr>
      <vt:lpstr>Main issues to be reviewed</vt:lpstr>
      <vt:lpstr> Impact of the project </vt:lpstr>
      <vt:lpstr> Relevance of the project </vt:lpstr>
      <vt:lpstr> Sustainability of project achievements </vt:lpstr>
      <vt:lpstr> Management and partnership arrangements </vt:lpstr>
      <vt:lpstr>Methodology</vt:lpstr>
      <vt:lpstr>Schedule</vt:lpstr>
      <vt:lpstr>Deliverables</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MAGNUSSON Eric</cp:lastModifiedBy>
  <cp:revision>318</cp:revision>
  <cp:lastPrinted>2014-05-26T12:38:09Z</cp:lastPrinted>
  <dcterms:created xsi:type="dcterms:W3CDTF">2012-11-13T16:43:26Z</dcterms:created>
  <dcterms:modified xsi:type="dcterms:W3CDTF">2014-06-05T12:03:07Z</dcterms:modified>
</cp:coreProperties>
</file>